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6" r:id="rId2"/>
    <p:sldMasterId id="2147483678" r:id="rId3"/>
  </p:sldMasterIdLst>
  <p:notesMasterIdLst>
    <p:notesMasterId r:id="rId38"/>
  </p:notesMasterIdLst>
  <p:handoutMasterIdLst>
    <p:handoutMasterId r:id="rId39"/>
  </p:handoutMasterIdLst>
  <p:sldIdLst>
    <p:sldId id="256" r:id="rId4"/>
    <p:sldId id="458" r:id="rId5"/>
    <p:sldId id="498" r:id="rId6"/>
    <p:sldId id="322" r:id="rId7"/>
    <p:sldId id="497" r:id="rId8"/>
    <p:sldId id="321" r:id="rId9"/>
    <p:sldId id="496" r:id="rId10"/>
    <p:sldId id="324" r:id="rId11"/>
    <p:sldId id="307" r:id="rId12"/>
    <p:sldId id="500" r:id="rId13"/>
    <p:sldId id="323" r:id="rId14"/>
    <p:sldId id="494" r:id="rId15"/>
    <p:sldId id="325" r:id="rId16"/>
    <p:sldId id="326" r:id="rId17"/>
    <p:sldId id="327" r:id="rId18"/>
    <p:sldId id="328" r:id="rId19"/>
    <p:sldId id="329" r:id="rId20"/>
    <p:sldId id="336" r:id="rId21"/>
    <p:sldId id="330" r:id="rId22"/>
    <p:sldId id="335" r:id="rId23"/>
    <p:sldId id="499" r:id="rId24"/>
    <p:sldId id="501" r:id="rId25"/>
    <p:sldId id="502" r:id="rId26"/>
    <p:sldId id="503" r:id="rId27"/>
    <p:sldId id="495" r:id="rId28"/>
    <p:sldId id="504" r:id="rId29"/>
    <p:sldId id="505" r:id="rId30"/>
    <p:sldId id="506" r:id="rId31"/>
    <p:sldId id="507" r:id="rId32"/>
    <p:sldId id="508" r:id="rId33"/>
    <p:sldId id="509" r:id="rId34"/>
    <p:sldId id="332" r:id="rId35"/>
    <p:sldId id="334" r:id="rId36"/>
    <p:sldId id="27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  <p:cmAuthor id="2" name="Microsoft Office User" initials="Office [2]" lastIdx="1" clrIdx="1"/>
  <p:cmAuthor id="3" name="Microsoft Office User" initials="Office [3]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44"/>
    <p:restoredTop sz="82956"/>
  </p:normalViewPr>
  <p:slideViewPr>
    <p:cSldViewPr snapToGrid="0" snapToObjects="1">
      <p:cViewPr varScale="1">
        <p:scale>
          <a:sx n="107" d="100"/>
          <a:sy n="107" d="100"/>
        </p:scale>
        <p:origin x="188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0" d="100"/>
          <a:sy n="110" d="100"/>
        </p:scale>
        <p:origin x="4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 custT="1"/>
      <dgm:spPr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、版本管理的历史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2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和其他版本系统的区别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3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的基础概念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4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的基本操作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5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的分支模型</a:t>
          </a:r>
          <a:endParaRPr lang="en-US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6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的使用建议</a:t>
          </a:r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>
        <a:xfrm>
          <a:off x="0" y="15325"/>
          <a:ext cx="7315200" cy="526500"/>
        </a:xfrm>
        <a:prstGeom prst="roundRect">
          <a:avLst/>
        </a:prstGeom>
      </dgm:spPr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>
        <a:xfrm>
          <a:off x="0" y="613825"/>
          <a:ext cx="7315200" cy="526500"/>
        </a:xfrm>
        <a:prstGeom prst="roundRect">
          <a:avLst/>
        </a:prstGeom>
      </dgm:spPr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>
        <a:xfrm>
          <a:off x="0" y="1212325"/>
          <a:ext cx="7315200" cy="526500"/>
        </a:xfrm>
        <a:prstGeom prst="roundRect">
          <a:avLst/>
        </a:prstGeom>
      </dgm:spPr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 custLinFactNeighborX="-16199" custLinFactNeighborY="-32398">
        <dgm:presLayoutVars>
          <dgm:chMax val="0"/>
          <dgm:bulletEnabled val="1"/>
        </dgm:presLayoutVars>
      </dgm:prSet>
      <dgm:spPr>
        <a:xfrm>
          <a:off x="0" y="1787498"/>
          <a:ext cx="7315200" cy="526500"/>
        </a:xfrm>
        <a:prstGeom prst="roundRect">
          <a:avLst/>
        </a:prstGeom>
      </dgm:spPr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>
        <a:xfrm>
          <a:off x="0" y="2409325"/>
          <a:ext cx="7315200" cy="526500"/>
        </a:xfrm>
        <a:prstGeom prst="roundRect">
          <a:avLst/>
        </a:prstGeom>
      </dgm:spPr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2951395"/>
          <a:ext cx="7315200" cy="527085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1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、版本管理的历史</a:t>
          </a:r>
          <a:endParaRPr lang="en-US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 custT="1"/>
      <dgm:spPr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、</a:t>
          </a:r>
          <a:r>
            <a:rPr lang="en-US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Git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和其他版本系统的区别</a:t>
          </a:r>
          <a:endParaRPr lang="en-US" altLang="zh-CN" sz="2000" kern="1200" dirty="0">
            <a:solidFill>
              <a:prstClr val="white"/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3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的基础概念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4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的基本操作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5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的分支模型</a:t>
          </a:r>
          <a:endParaRPr lang="en-US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6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的使用建议</a:t>
          </a:r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>
        <a:xfrm>
          <a:off x="0" y="51324"/>
          <a:ext cx="7315200" cy="526500"/>
        </a:xfrm>
        <a:prstGeom prst="roundRect">
          <a:avLst/>
        </a:prstGeom>
      </dgm:spPr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>
        <a:xfrm>
          <a:off x="0" y="613825"/>
          <a:ext cx="7315200" cy="526500"/>
        </a:xfrm>
        <a:prstGeom prst="roundRect">
          <a:avLst/>
        </a:prstGeom>
      </dgm:spPr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>
        <a:xfrm>
          <a:off x="0" y="1212325"/>
          <a:ext cx="7315200" cy="526500"/>
        </a:xfrm>
        <a:prstGeom prst="roundRect">
          <a:avLst/>
        </a:prstGeom>
      </dgm:spPr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 custLinFactNeighborX="-16199" custLinFactNeighborY="-32398">
        <dgm:presLayoutVars>
          <dgm:chMax val="0"/>
          <dgm:bulletEnabled val="1"/>
        </dgm:presLayoutVars>
      </dgm:prSet>
      <dgm:spPr>
        <a:xfrm>
          <a:off x="0" y="1787498"/>
          <a:ext cx="7315200" cy="526500"/>
        </a:xfrm>
        <a:prstGeom prst="roundRect">
          <a:avLst/>
        </a:prstGeom>
      </dgm:spPr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>
        <a:xfrm>
          <a:off x="0" y="2409325"/>
          <a:ext cx="7315200" cy="526500"/>
        </a:xfrm>
        <a:prstGeom prst="roundRect">
          <a:avLst/>
        </a:prstGeom>
      </dgm:spPr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2951395"/>
          <a:ext cx="7315200" cy="527085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1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、版本管理的历史</a:t>
          </a:r>
          <a:endParaRPr lang="en-US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2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和其他版本系统的区别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 custT="1"/>
      <dgm:spPr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3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Git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的基础概念</a:t>
          </a:r>
          <a:endParaRPr lang="en-US" altLang="zh-CN" sz="2000" kern="1200" dirty="0">
            <a:solidFill>
              <a:prstClr val="white"/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4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的基本操作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5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的分支模型</a:t>
          </a:r>
          <a:endParaRPr lang="en-US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6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的使用建议</a:t>
          </a:r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>
        <a:xfrm>
          <a:off x="0" y="51324"/>
          <a:ext cx="7315200" cy="526500"/>
        </a:xfrm>
        <a:prstGeom prst="roundRect">
          <a:avLst/>
        </a:prstGeom>
      </dgm:spPr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>
        <a:xfrm>
          <a:off x="0" y="613825"/>
          <a:ext cx="7315200" cy="526500"/>
        </a:xfrm>
        <a:prstGeom prst="roundRect">
          <a:avLst/>
        </a:prstGeom>
      </dgm:spPr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>
        <a:xfrm>
          <a:off x="0" y="1212325"/>
          <a:ext cx="7315200" cy="526500"/>
        </a:xfrm>
        <a:prstGeom prst="roundRect">
          <a:avLst/>
        </a:prstGeom>
      </dgm:spPr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 custLinFactNeighborX="-16199" custLinFactNeighborY="-32398">
        <dgm:presLayoutVars>
          <dgm:chMax val="0"/>
          <dgm:bulletEnabled val="1"/>
        </dgm:presLayoutVars>
      </dgm:prSet>
      <dgm:spPr>
        <a:xfrm>
          <a:off x="0" y="1787498"/>
          <a:ext cx="7315200" cy="526500"/>
        </a:xfrm>
        <a:prstGeom prst="roundRect">
          <a:avLst/>
        </a:prstGeom>
      </dgm:spPr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>
        <a:xfrm>
          <a:off x="0" y="2409325"/>
          <a:ext cx="7315200" cy="526500"/>
        </a:xfrm>
        <a:prstGeom prst="roundRect">
          <a:avLst/>
        </a:prstGeom>
      </dgm:spPr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2951395"/>
          <a:ext cx="7315200" cy="527085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1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、版本管理的历史</a:t>
          </a:r>
          <a:endParaRPr lang="en-US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2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和其他版本系统的区别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3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的基础概念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 custT="1"/>
      <dgm:spPr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4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Git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的基本操作</a:t>
          </a:r>
          <a:endParaRPr lang="en-US" altLang="zh-CN" sz="2000" kern="1200" dirty="0">
            <a:solidFill>
              <a:prstClr val="white"/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5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的分支模型</a:t>
          </a:r>
          <a:endParaRPr lang="en-US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6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的使用建议</a:t>
          </a:r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>
        <a:xfrm>
          <a:off x="0" y="51324"/>
          <a:ext cx="7315200" cy="526500"/>
        </a:xfrm>
        <a:prstGeom prst="roundRect">
          <a:avLst/>
        </a:prstGeom>
      </dgm:spPr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>
        <a:xfrm>
          <a:off x="0" y="613825"/>
          <a:ext cx="7315200" cy="526500"/>
        </a:xfrm>
        <a:prstGeom prst="roundRect">
          <a:avLst/>
        </a:prstGeom>
      </dgm:spPr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>
        <a:xfrm>
          <a:off x="0" y="1212325"/>
          <a:ext cx="7315200" cy="526500"/>
        </a:xfrm>
        <a:prstGeom prst="roundRect">
          <a:avLst/>
        </a:prstGeom>
      </dgm:spPr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 custLinFactNeighborX="-16199" custLinFactNeighborY="-32398">
        <dgm:presLayoutVars>
          <dgm:chMax val="0"/>
          <dgm:bulletEnabled val="1"/>
        </dgm:presLayoutVars>
      </dgm:prSet>
      <dgm:spPr>
        <a:xfrm>
          <a:off x="0" y="1787498"/>
          <a:ext cx="7315200" cy="526500"/>
        </a:xfrm>
        <a:prstGeom prst="roundRect">
          <a:avLst/>
        </a:prstGeom>
      </dgm:spPr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>
        <a:xfrm>
          <a:off x="0" y="2409325"/>
          <a:ext cx="7315200" cy="526500"/>
        </a:xfrm>
        <a:prstGeom prst="roundRect">
          <a:avLst/>
        </a:prstGeom>
      </dgm:spPr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2951395"/>
          <a:ext cx="7315200" cy="527085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1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、版本管理的历史</a:t>
          </a:r>
          <a:endParaRPr lang="en-US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2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和其他版本系统的区别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3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的基础概念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4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的基本操作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 custT="1"/>
      <dgm:spPr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5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Git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的分支模型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</a:ln>
        <a:effectLst/>
      </dgm:spPr>
      <dgm:t>
        <a:bodyPr spcFirstLastPara="0" vert="horz" wrap="square" lIns="64770" tIns="64770" rIns="64770" bIns="64770" numCol="1" spcCol="1270" anchor="ctr" anchorCtr="0"/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6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的使用建议</a:t>
          </a:r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>
        <a:xfrm>
          <a:off x="0" y="51324"/>
          <a:ext cx="7315200" cy="526500"/>
        </a:xfrm>
        <a:prstGeom prst="roundRect">
          <a:avLst/>
        </a:prstGeom>
      </dgm:spPr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>
        <a:xfrm>
          <a:off x="0" y="613825"/>
          <a:ext cx="7315200" cy="526500"/>
        </a:xfrm>
        <a:prstGeom prst="roundRect">
          <a:avLst/>
        </a:prstGeom>
      </dgm:spPr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>
        <a:xfrm>
          <a:off x="0" y="1212325"/>
          <a:ext cx="7315200" cy="526500"/>
        </a:xfrm>
        <a:prstGeom prst="roundRect">
          <a:avLst/>
        </a:prstGeom>
      </dgm:spPr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 custLinFactNeighborX="-16199" custLinFactNeighborY="-32398">
        <dgm:presLayoutVars>
          <dgm:chMax val="0"/>
          <dgm:bulletEnabled val="1"/>
        </dgm:presLayoutVars>
      </dgm:prSet>
      <dgm:spPr>
        <a:xfrm>
          <a:off x="0" y="1787498"/>
          <a:ext cx="7315200" cy="526500"/>
        </a:xfrm>
        <a:prstGeom prst="roundRect">
          <a:avLst/>
        </a:prstGeom>
      </dgm:spPr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>
        <a:xfrm>
          <a:off x="0" y="2409325"/>
          <a:ext cx="7315200" cy="526500"/>
        </a:xfrm>
        <a:prstGeom prst="roundRect">
          <a:avLst/>
        </a:prstGeom>
      </dgm:spPr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2951395"/>
          <a:ext cx="7315200" cy="527085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15325"/>
          <a:ext cx="7315200" cy="52650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、版本管理的历史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sp:txBody>
      <dsp:txXfrm>
        <a:off x="25702" y="41027"/>
        <a:ext cx="7263796" cy="475096"/>
      </dsp:txXfrm>
    </dsp:sp>
    <dsp:sp modelId="{97817E15-85AC-4344-92C9-2CAE26DB2C4F}">
      <dsp:nvSpPr>
        <dsp:cNvPr id="0" name=""/>
        <dsp:cNvSpPr/>
      </dsp:nvSpPr>
      <dsp:spPr>
        <a:xfrm>
          <a:off x="0" y="6138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2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和其他版本系统的区别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sp:txBody>
      <dsp:txXfrm>
        <a:off x="25702" y="639527"/>
        <a:ext cx="7263796" cy="475096"/>
      </dsp:txXfrm>
    </dsp:sp>
    <dsp:sp modelId="{6B6FB5FF-6487-0D46-AEC5-015AACBC94A6}">
      <dsp:nvSpPr>
        <dsp:cNvPr id="0" name=""/>
        <dsp:cNvSpPr/>
      </dsp:nvSpPr>
      <dsp:spPr>
        <a:xfrm>
          <a:off x="0" y="12123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3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的基础概念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sp:txBody>
      <dsp:txXfrm>
        <a:off x="25702" y="1238027"/>
        <a:ext cx="7263796" cy="475096"/>
      </dsp:txXfrm>
    </dsp:sp>
    <dsp:sp modelId="{B3935AA5-0B1E-CE44-B2A1-2AD3A540FFB1}">
      <dsp:nvSpPr>
        <dsp:cNvPr id="0" name=""/>
        <dsp:cNvSpPr/>
      </dsp:nvSpPr>
      <dsp:spPr>
        <a:xfrm>
          <a:off x="0" y="1787498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4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的基本操作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sp:txBody>
      <dsp:txXfrm>
        <a:off x="25702" y="1813200"/>
        <a:ext cx="7263796" cy="475096"/>
      </dsp:txXfrm>
    </dsp:sp>
    <dsp:sp modelId="{1A40B707-26D8-2249-88F5-14B6C1F28C48}">
      <dsp:nvSpPr>
        <dsp:cNvPr id="0" name=""/>
        <dsp:cNvSpPr/>
      </dsp:nvSpPr>
      <dsp:spPr>
        <a:xfrm>
          <a:off x="0" y="24093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5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的分支模型</a:t>
          </a:r>
          <a:endParaRPr lang="en-US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sp:txBody>
      <dsp:txXfrm>
        <a:off x="25702" y="2435027"/>
        <a:ext cx="7263796" cy="475096"/>
      </dsp:txXfrm>
    </dsp:sp>
    <dsp:sp modelId="{ED0AAAC8-3886-7C48-AFB2-FF266938E11F}">
      <dsp:nvSpPr>
        <dsp:cNvPr id="0" name=""/>
        <dsp:cNvSpPr/>
      </dsp:nvSpPr>
      <dsp:spPr>
        <a:xfrm>
          <a:off x="0" y="30078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6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的使用建议</a:t>
          </a:r>
        </a:p>
      </dsp:txBody>
      <dsp:txXfrm>
        <a:off x="25702" y="3033527"/>
        <a:ext cx="7263796" cy="475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153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1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、版本管理的历史</a:t>
          </a:r>
          <a:endParaRPr lang="en-US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sp:txBody>
      <dsp:txXfrm>
        <a:off x="25702" y="41027"/>
        <a:ext cx="7263796" cy="475096"/>
      </dsp:txXfrm>
    </dsp:sp>
    <dsp:sp modelId="{97817E15-85AC-4344-92C9-2CAE26DB2C4F}">
      <dsp:nvSpPr>
        <dsp:cNvPr id="0" name=""/>
        <dsp:cNvSpPr/>
      </dsp:nvSpPr>
      <dsp:spPr>
        <a:xfrm>
          <a:off x="0" y="613825"/>
          <a:ext cx="7315200" cy="52650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、</a:t>
          </a:r>
          <a:r>
            <a:rPr lang="en-US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Git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和其他版本系统的区别</a:t>
          </a:r>
          <a:endParaRPr lang="en-US" altLang="zh-CN" sz="2000" kern="1200" dirty="0">
            <a:solidFill>
              <a:prstClr val="white"/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sp:txBody>
      <dsp:txXfrm>
        <a:off x="25702" y="639527"/>
        <a:ext cx="7263796" cy="475096"/>
      </dsp:txXfrm>
    </dsp:sp>
    <dsp:sp modelId="{6B6FB5FF-6487-0D46-AEC5-015AACBC94A6}">
      <dsp:nvSpPr>
        <dsp:cNvPr id="0" name=""/>
        <dsp:cNvSpPr/>
      </dsp:nvSpPr>
      <dsp:spPr>
        <a:xfrm>
          <a:off x="0" y="12123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3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的基础概念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sp:txBody>
      <dsp:txXfrm>
        <a:off x="25702" y="1238027"/>
        <a:ext cx="7263796" cy="475096"/>
      </dsp:txXfrm>
    </dsp:sp>
    <dsp:sp modelId="{B3935AA5-0B1E-CE44-B2A1-2AD3A540FFB1}">
      <dsp:nvSpPr>
        <dsp:cNvPr id="0" name=""/>
        <dsp:cNvSpPr/>
      </dsp:nvSpPr>
      <dsp:spPr>
        <a:xfrm>
          <a:off x="0" y="1787498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4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的基本操作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sp:txBody>
      <dsp:txXfrm>
        <a:off x="25702" y="1813200"/>
        <a:ext cx="7263796" cy="475096"/>
      </dsp:txXfrm>
    </dsp:sp>
    <dsp:sp modelId="{1A40B707-26D8-2249-88F5-14B6C1F28C48}">
      <dsp:nvSpPr>
        <dsp:cNvPr id="0" name=""/>
        <dsp:cNvSpPr/>
      </dsp:nvSpPr>
      <dsp:spPr>
        <a:xfrm>
          <a:off x="0" y="24093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5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的分支模型</a:t>
          </a:r>
          <a:endParaRPr lang="en-US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sp:txBody>
      <dsp:txXfrm>
        <a:off x="25702" y="2435027"/>
        <a:ext cx="7263796" cy="475096"/>
      </dsp:txXfrm>
    </dsp:sp>
    <dsp:sp modelId="{ED0AAAC8-3886-7C48-AFB2-FF266938E11F}">
      <dsp:nvSpPr>
        <dsp:cNvPr id="0" name=""/>
        <dsp:cNvSpPr/>
      </dsp:nvSpPr>
      <dsp:spPr>
        <a:xfrm>
          <a:off x="0" y="30078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6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的使用建议</a:t>
          </a:r>
        </a:p>
      </dsp:txBody>
      <dsp:txXfrm>
        <a:off x="25702" y="3033527"/>
        <a:ext cx="7263796" cy="4750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153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1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、版本管理的历史</a:t>
          </a:r>
          <a:endParaRPr lang="en-US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sp:txBody>
      <dsp:txXfrm>
        <a:off x="25702" y="41027"/>
        <a:ext cx="7263796" cy="475096"/>
      </dsp:txXfrm>
    </dsp:sp>
    <dsp:sp modelId="{97817E15-85AC-4344-92C9-2CAE26DB2C4F}">
      <dsp:nvSpPr>
        <dsp:cNvPr id="0" name=""/>
        <dsp:cNvSpPr/>
      </dsp:nvSpPr>
      <dsp:spPr>
        <a:xfrm>
          <a:off x="0" y="6138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2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和其他版本系统的区别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sp:txBody>
      <dsp:txXfrm>
        <a:off x="25702" y="639527"/>
        <a:ext cx="7263796" cy="475096"/>
      </dsp:txXfrm>
    </dsp:sp>
    <dsp:sp modelId="{6B6FB5FF-6487-0D46-AEC5-015AACBC94A6}">
      <dsp:nvSpPr>
        <dsp:cNvPr id="0" name=""/>
        <dsp:cNvSpPr/>
      </dsp:nvSpPr>
      <dsp:spPr>
        <a:xfrm>
          <a:off x="0" y="1212325"/>
          <a:ext cx="7315200" cy="52650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3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Git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的基础概念</a:t>
          </a:r>
          <a:endParaRPr lang="en-US" altLang="zh-CN" sz="2000" kern="1200" dirty="0">
            <a:solidFill>
              <a:prstClr val="white"/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sp:txBody>
      <dsp:txXfrm>
        <a:off x="25702" y="1238027"/>
        <a:ext cx="7263796" cy="475096"/>
      </dsp:txXfrm>
    </dsp:sp>
    <dsp:sp modelId="{B3935AA5-0B1E-CE44-B2A1-2AD3A540FFB1}">
      <dsp:nvSpPr>
        <dsp:cNvPr id="0" name=""/>
        <dsp:cNvSpPr/>
      </dsp:nvSpPr>
      <dsp:spPr>
        <a:xfrm>
          <a:off x="0" y="1787498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4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的基本操作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sp:txBody>
      <dsp:txXfrm>
        <a:off x="25702" y="1813200"/>
        <a:ext cx="7263796" cy="475096"/>
      </dsp:txXfrm>
    </dsp:sp>
    <dsp:sp modelId="{1A40B707-26D8-2249-88F5-14B6C1F28C48}">
      <dsp:nvSpPr>
        <dsp:cNvPr id="0" name=""/>
        <dsp:cNvSpPr/>
      </dsp:nvSpPr>
      <dsp:spPr>
        <a:xfrm>
          <a:off x="0" y="24093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5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的分支模型</a:t>
          </a:r>
          <a:endParaRPr lang="en-US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sp:txBody>
      <dsp:txXfrm>
        <a:off x="25702" y="2435027"/>
        <a:ext cx="7263796" cy="475096"/>
      </dsp:txXfrm>
    </dsp:sp>
    <dsp:sp modelId="{ED0AAAC8-3886-7C48-AFB2-FF266938E11F}">
      <dsp:nvSpPr>
        <dsp:cNvPr id="0" name=""/>
        <dsp:cNvSpPr/>
      </dsp:nvSpPr>
      <dsp:spPr>
        <a:xfrm>
          <a:off x="0" y="30078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6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的使用建议</a:t>
          </a:r>
        </a:p>
      </dsp:txBody>
      <dsp:txXfrm>
        <a:off x="25702" y="3033527"/>
        <a:ext cx="7263796" cy="4750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153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1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、版本管理的历史</a:t>
          </a:r>
          <a:endParaRPr lang="en-US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sp:txBody>
      <dsp:txXfrm>
        <a:off x="25702" y="41027"/>
        <a:ext cx="7263796" cy="475096"/>
      </dsp:txXfrm>
    </dsp:sp>
    <dsp:sp modelId="{97817E15-85AC-4344-92C9-2CAE26DB2C4F}">
      <dsp:nvSpPr>
        <dsp:cNvPr id="0" name=""/>
        <dsp:cNvSpPr/>
      </dsp:nvSpPr>
      <dsp:spPr>
        <a:xfrm>
          <a:off x="0" y="6138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2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和其他版本系统的区别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sp:txBody>
      <dsp:txXfrm>
        <a:off x="25702" y="639527"/>
        <a:ext cx="7263796" cy="475096"/>
      </dsp:txXfrm>
    </dsp:sp>
    <dsp:sp modelId="{6B6FB5FF-6487-0D46-AEC5-015AACBC94A6}">
      <dsp:nvSpPr>
        <dsp:cNvPr id="0" name=""/>
        <dsp:cNvSpPr/>
      </dsp:nvSpPr>
      <dsp:spPr>
        <a:xfrm>
          <a:off x="0" y="12123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3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的基础概念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sp:txBody>
      <dsp:txXfrm>
        <a:off x="25702" y="1238027"/>
        <a:ext cx="7263796" cy="475096"/>
      </dsp:txXfrm>
    </dsp:sp>
    <dsp:sp modelId="{B3935AA5-0B1E-CE44-B2A1-2AD3A540FFB1}">
      <dsp:nvSpPr>
        <dsp:cNvPr id="0" name=""/>
        <dsp:cNvSpPr/>
      </dsp:nvSpPr>
      <dsp:spPr>
        <a:xfrm>
          <a:off x="0" y="1787498"/>
          <a:ext cx="7315200" cy="52650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4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Git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的基本操作</a:t>
          </a:r>
          <a:endParaRPr lang="en-US" altLang="zh-CN" sz="2000" kern="1200" dirty="0">
            <a:solidFill>
              <a:prstClr val="white"/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sp:txBody>
      <dsp:txXfrm>
        <a:off x="25702" y="1813200"/>
        <a:ext cx="7263796" cy="475096"/>
      </dsp:txXfrm>
    </dsp:sp>
    <dsp:sp modelId="{1A40B707-26D8-2249-88F5-14B6C1F28C48}">
      <dsp:nvSpPr>
        <dsp:cNvPr id="0" name=""/>
        <dsp:cNvSpPr/>
      </dsp:nvSpPr>
      <dsp:spPr>
        <a:xfrm>
          <a:off x="0" y="24093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5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的分支模型</a:t>
          </a:r>
          <a:endParaRPr lang="en-US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sp:txBody>
      <dsp:txXfrm>
        <a:off x="25702" y="2435027"/>
        <a:ext cx="7263796" cy="475096"/>
      </dsp:txXfrm>
    </dsp:sp>
    <dsp:sp modelId="{ED0AAAC8-3886-7C48-AFB2-FF266938E11F}">
      <dsp:nvSpPr>
        <dsp:cNvPr id="0" name=""/>
        <dsp:cNvSpPr/>
      </dsp:nvSpPr>
      <dsp:spPr>
        <a:xfrm>
          <a:off x="0" y="30078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6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的使用建议</a:t>
          </a:r>
        </a:p>
      </dsp:txBody>
      <dsp:txXfrm>
        <a:off x="25702" y="3033527"/>
        <a:ext cx="7263796" cy="4750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153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1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、版本管理的历史</a:t>
          </a:r>
          <a:endParaRPr lang="en-US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sp:txBody>
      <dsp:txXfrm>
        <a:off x="25702" y="41027"/>
        <a:ext cx="7263796" cy="475096"/>
      </dsp:txXfrm>
    </dsp:sp>
    <dsp:sp modelId="{97817E15-85AC-4344-92C9-2CAE26DB2C4F}">
      <dsp:nvSpPr>
        <dsp:cNvPr id="0" name=""/>
        <dsp:cNvSpPr/>
      </dsp:nvSpPr>
      <dsp:spPr>
        <a:xfrm>
          <a:off x="0" y="6138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2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和其他版本系统的区别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sp:txBody>
      <dsp:txXfrm>
        <a:off x="25702" y="639527"/>
        <a:ext cx="7263796" cy="475096"/>
      </dsp:txXfrm>
    </dsp:sp>
    <dsp:sp modelId="{6B6FB5FF-6487-0D46-AEC5-015AACBC94A6}">
      <dsp:nvSpPr>
        <dsp:cNvPr id="0" name=""/>
        <dsp:cNvSpPr/>
      </dsp:nvSpPr>
      <dsp:spPr>
        <a:xfrm>
          <a:off x="0" y="12123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3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的基础概念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sp:txBody>
      <dsp:txXfrm>
        <a:off x="25702" y="1238027"/>
        <a:ext cx="7263796" cy="475096"/>
      </dsp:txXfrm>
    </dsp:sp>
    <dsp:sp modelId="{B3935AA5-0B1E-CE44-B2A1-2AD3A540FFB1}">
      <dsp:nvSpPr>
        <dsp:cNvPr id="0" name=""/>
        <dsp:cNvSpPr/>
      </dsp:nvSpPr>
      <dsp:spPr>
        <a:xfrm>
          <a:off x="0" y="1787498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4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的基本操作</a:t>
          </a:r>
          <a:endParaRPr lang="en-US" altLang="zh-CN" sz="1700" kern="1200" dirty="0">
            <a:solidFill>
              <a:srgbClr val="8ACD3A"/>
            </a:solidFill>
            <a:latin typeface="맑은 고딕"/>
            <a:ea typeface="宋体" panose="02010600030101010101" pitchFamily="2" charset="-122"/>
            <a:cs typeface="+mn-cs"/>
          </a:endParaRPr>
        </a:p>
      </dsp:txBody>
      <dsp:txXfrm>
        <a:off x="25702" y="1813200"/>
        <a:ext cx="7263796" cy="475096"/>
      </dsp:txXfrm>
    </dsp:sp>
    <dsp:sp modelId="{1A40B707-26D8-2249-88F5-14B6C1F28C48}">
      <dsp:nvSpPr>
        <dsp:cNvPr id="0" name=""/>
        <dsp:cNvSpPr/>
      </dsp:nvSpPr>
      <dsp:spPr>
        <a:xfrm>
          <a:off x="0" y="2409325"/>
          <a:ext cx="7315200" cy="52650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5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Git</a:t>
          </a:r>
          <a:r>
            <a:rPr lang="zh-CN" altLang="en-US" sz="2000" kern="1200" dirty="0">
              <a:solidFill>
                <a:prstClr val="white"/>
              </a:solidFill>
              <a:latin typeface="Calibri" panose="020F0502020204030204"/>
              <a:ea typeface="DengXian" panose="02010600030101010101" pitchFamily="2" charset="-122"/>
              <a:cs typeface="+mn-cs"/>
            </a:rPr>
            <a:t>的分支模型</a:t>
          </a:r>
          <a:endParaRPr lang="en-US" sz="2000" kern="1200" dirty="0">
            <a:solidFill>
              <a:prstClr val="white"/>
            </a:solidFill>
            <a:latin typeface="Calibri" panose="020F0502020204030204"/>
            <a:ea typeface="DengXian" panose="02010600030101010101" pitchFamily="2" charset="-122"/>
            <a:cs typeface="+mn-cs"/>
          </a:endParaRPr>
        </a:p>
      </dsp:txBody>
      <dsp:txXfrm>
        <a:off x="25702" y="2435027"/>
        <a:ext cx="7263796" cy="475096"/>
      </dsp:txXfrm>
    </dsp:sp>
    <dsp:sp modelId="{ED0AAAC8-3886-7C48-AFB2-FF266938E11F}">
      <dsp:nvSpPr>
        <dsp:cNvPr id="0" name=""/>
        <dsp:cNvSpPr/>
      </dsp:nvSpPr>
      <dsp:spPr>
        <a:xfrm>
          <a:off x="0" y="30078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6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、</a:t>
          </a:r>
          <a:r>
            <a:rPr lang="en-US" altLang="zh-CN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Git</a:t>
          </a:r>
          <a:r>
            <a:rPr lang="zh-CN" altLang="en-US" sz="1700" kern="1200" dirty="0">
              <a:solidFill>
                <a:srgbClr val="8ACD3A"/>
              </a:solidFill>
              <a:latin typeface="맑은 고딕"/>
              <a:ea typeface="宋体" panose="02010600030101010101" pitchFamily="2" charset="-122"/>
              <a:cs typeface="+mn-cs"/>
            </a:rPr>
            <a:t>的使用建议</a:t>
          </a:r>
        </a:p>
      </dsp:txBody>
      <dsp:txXfrm>
        <a:off x="25702" y="3033527"/>
        <a:ext cx="7263796" cy="475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6D3A1-6AC8-9C48-9F78-D8FB8BC9A65B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F5019-E0E9-1549-A40E-E1B4FC068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AEC6E-C33A-7541-8C51-8CB3ABC83437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86649-A711-0144-8A1D-E77C7A852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12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81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13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37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78" y="1"/>
            <a:ext cx="10038522" cy="12125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381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959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393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372EB3-0FB4-104C-8752-25E5B6CE51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A52E8-6FF6-174D-9ED4-5DB614DBA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3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372EB3-0FB4-104C-8752-25E5B6CE510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A52E8-6FF6-174D-9ED4-5DB614DBA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08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211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61" r:id="rId2"/>
    <p:sldLayoutId id="2147483693" r:id="rId3"/>
    <p:sldLayoutId id="2147483694" r:id="rId4"/>
    <p:sldLayoutId id="2147483662" r:id="rId5"/>
    <p:sldLayoutId id="2147483663" r:id="rId6"/>
    <p:sldLayoutId id="2147483664" r:id="rId7"/>
    <p:sldLayoutId id="2147483665" r:id="rId8"/>
  </p:sldLayoutIdLst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0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592DC-45C0-8340-8458-625B81B9E554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7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0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mailto:137537069@qq.com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gitignor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7480852" y="3574534"/>
            <a:ext cx="2395330" cy="39611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altLang="zh-CN" dirty="0"/>
              <a:t>Allen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165035" y="2511626"/>
            <a:ext cx="7026965" cy="709243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独立使用</a:t>
            </a:r>
            <a:r>
              <a:rPr lang="en-US" altLang="zh-CN" sz="32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Git</a:t>
            </a:r>
            <a:r>
              <a:rPr lang="zh-CN" altLang="en-US" sz="32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进行代码管理</a:t>
            </a:r>
            <a:endParaRPr lang="en-US" sz="3200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83994" y="3970650"/>
            <a:ext cx="98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2019.06</a:t>
            </a:r>
          </a:p>
        </p:txBody>
      </p:sp>
    </p:spTree>
    <p:extLst>
      <p:ext uri="{BB962C8B-B14F-4D97-AF65-F5344CB8AC3E}">
        <p14:creationId xmlns:p14="http://schemas.microsoft.com/office/powerpoint/2010/main" val="2119031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9D41B-5E31-2A4D-9120-E3084FC2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r>
              <a:rPr kumimoji="1" lang="zh-CN" altLang="en-US" dirty="0"/>
              <a:t> </a:t>
            </a:r>
            <a:r>
              <a:rPr kumimoji="1" lang="en-US" altLang="zh-CN" dirty="0"/>
              <a:t>3.3</a:t>
            </a:r>
            <a:r>
              <a:rPr kumimoji="1" lang="zh-CN" altLang="en-US" dirty="0"/>
              <a:t> 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常用命令</a:t>
            </a:r>
            <a:endParaRPr kumimoji="1"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64C501-8B5D-FD45-8265-646D724BB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22" y="1256263"/>
            <a:ext cx="7769047" cy="548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0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99FF7-FCB8-0441-8095-400D580D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 3.4</a:t>
            </a:r>
            <a:r>
              <a:rPr kumimoji="1" lang="zh-CN" altLang="en-US" dirty="0"/>
              <a:t> </a:t>
            </a:r>
            <a:r>
              <a:rPr kumimoji="1" lang="en-US" altLang="zh-CN" dirty="0"/>
              <a:t>Git</a:t>
            </a:r>
            <a:r>
              <a:rPr kumimoji="1" lang="zh-CN" altLang="en-US" dirty="0"/>
              <a:t>技术栈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52E933-0C6C-AD43-AA22-C5A62FD7A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1575"/>
            <a:ext cx="8208085" cy="56564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D59CFB3-632C-9641-A844-BFB9BB5BB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307" y="1201575"/>
            <a:ext cx="3143693" cy="565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90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8">
            <a:extLst>
              <a:ext uri="{FF2B5EF4-FFF2-40B4-BE49-F238E27FC236}">
                <a16:creationId xmlns:a16="http://schemas.microsoft.com/office/drawing/2014/main" id="{F7EC5409-4958-3A4E-A677-CC120FB9D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6142097"/>
              </p:ext>
            </p:extLst>
          </p:nvPr>
        </p:nvGraphicFramePr>
        <p:xfrm>
          <a:off x="2258729" y="1654175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0557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61936-58C9-B74D-B86D-3236EA3E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  </a:t>
            </a:r>
            <a:r>
              <a:rPr kumimoji="1" lang="en-US" altLang="zh-CN" dirty="0"/>
              <a:t>4.1</a:t>
            </a:r>
            <a:r>
              <a:rPr kumimoji="1" lang="zh-CN" altLang="en-US" dirty="0"/>
              <a:t> 仓库创建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D140A0-1B26-2C4C-8344-11274CA3D05C}"/>
              </a:ext>
            </a:extLst>
          </p:cNvPr>
          <p:cNvSpPr txBox="1"/>
          <p:nvPr/>
        </p:nvSpPr>
        <p:spPr>
          <a:xfrm>
            <a:off x="527123" y="2280621"/>
            <a:ext cx="3216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git </a:t>
            </a:r>
            <a:r>
              <a:rPr kumimoji="1" lang="en-US" altLang="zh-CN" dirty="0" err="1"/>
              <a:t>init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git clone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939201-DD15-0548-ACD3-219261D8F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488" y="1656678"/>
            <a:ext cx="6108700" cy="3200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0889236-6B57-9E42-9193-7013868DEF4D}"/>
              </a:ext>
            </a:extLst>
          </p:cNvPr>
          <p:cNvSpPr/>
          <p:nvPr/>
        </p:nvSpPr>
        <p:spPr>
          <a:xfrm>
            <a:off x="527124" y="1588319"/>
            <a:ext cx="4754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3333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 </a:t>
            </a:r>
            <a:r>
              <a:rPr lang="en" altLang="zh-CN" dirty="0" err="1">
                <a:solidFill>
                  <a:srgbClr val="3333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zh-CN" altLang="en-US" dirty="0">
                <a:solidFill>
                  <a:srgbClr val="3333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命令创建一个空的</a:t>
            </a:r>
            <a:r>
              <a:rPr lang="en" altLang="zh-CN" dirty="0">
                <a:solidFill>
                  <a:srgbClr val="3333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</a:t>
            </a:r>
            <a:r>
              <a:rPr lang="zh-CN" altLang="en-US" dirty="0">
                <a:solidFill>
                  <a:srgbClr val="3333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仓库或重新初始化一个现有仓库。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AEEDE1-8225-F74B-9353-89C98E38607F}"/>
              </a:ext>
            </a:extLst>
          </p:cNvPr>
          <p:cNvSpPr/>
          <p:nvPr/>
        </p:nvSpPr>
        <p:spPr>
          <a:xfrm>
            <a:off x="527123" y="2972923"/>
            <a:ext cx="530352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00" dirty="0" err="1">
                <a:solidFill>
                  <a:srgbClr val="000000"/>
                </a:solidFill>
              </a:rPr>
              <a:t>ThomasdeiMac-Pro:test</a:t>
            </a:r>
            <a:r>
              <a:rPr lang="en" altLang="zh-CN" sz="1000" dirty="0">
                <a:solidFill>
                  <a:srgbClr val="000000"/>
                </a:solidFill>
              </a:rPr>
              <a:t> </a:t>
            </a:r>
            <a:r>
              <a:rPr lang="en" altLang="zh-CN" sz="1000" dirty="0" err="1">
                <a:solidFill>
                  <a:srgbClr val="000000"/>
                </a:solidFill>
              </a:rPr>
              <a:t>thomas</a:t>
            </a:r>
            <a:r>
              <a:rPr lang="en" altLang="zh-CN" sz="1000" dirty="0">
                <a:solidFill>
                  <a:srgbClr val="000000"/>
                </a:solidFill>
              </a:rPr>
              <a:t>$ </a:t>
            </a:r>
            <a:r>
              <a:rPr lang="en" altLang="zh-CN" sz="1000" dirty="0" err="1">
                <a:solidFill>
                  <a:srgbClr val="000000"/>
                </a:solidFill>
              </a:rPr>
              <a:t>mkdir</a:t>
            </a:r>
            <a:r>
              <a:rPr lang="en" altLang="zh-CN" sz="1000" dirty="0">
                <a:solidFill>
                  <a:srgbClr val="000000"/>
                </a:solidFill>
              </a:rPr>
              <a:t> </a:t>
            </a:r>
            <a:r>
              <a:rPr lang="en" altLang="zh-CN" sz="1000" dirty="0" err="1">
                <a:solidFill>
                  <a:srgbClr val="000000"/>
                </a:solidFill>
              </a:rPr>
              <a:t>gittest</a:t>
            </a:r>
            <a:endParaRPr lang="en" altLang="zh-CN" sz="1000" dirty="0">
              <a:solidFill>
                <a:srgbClr val="000000"/>
              </a:solidFill>
            </a:endParaRPr>
          </a:p>
          <a:p>
            <a:r>
              <a:rPr lang="en" altLang="zh-CN" sz="1000" dirty="0" err="1">
                <a:solidFill>
                  <a:srgbClr val="000000"/>
                </a:solidFill>
              </a:rPr>
              <a:t>ThomasdeiMac-Pro:test</a:t>
            </a:r>
            <a:r>
              <a:rPr lang="en" altLang="zh-CN" sz="1000" dirty="0">
                <a:solidFill>
                  <a:srgbClr val="000000"/>
                </a:solidFill>
              </a:rPr>
              <a:t> </a:t>
            </a:r>
            <a:r>
              <a:rPr lang="en" altLang="zh-CN" sz="1000" dirty="0" err="1">
                <a:solidFill>
                  <a:srgbClr val="000000"/>
                </a:solidFill>
              </a:rPr>
              <a:t>thomas</a:t>
            </a:r>
            <a:r>
              <a:rPr lang="en" altLang="zh-CN" sz="1000" dirty="0">
                <a:solidFill>
                  <a:srgbClr val="000000"/>
                </a:solidFill>
              </a:rPr>
              <a:t>$ cd </a:t>
            </a:r>
            <a:r>
              <a:rPr lang="en" altLang="zh-CN" sz="1000" dirty="0" err="1">
                <a:solidFill>
                  <a:srgbClr val="000000"/>
                </a:solidFill>
              </a:rPr>
              <a:t>gittest</a:t>
            </a:r>
            <a:r>
              <a:rPr lang="en" altLang="zh-CN" sz="1000" dirty="0">
                <a:solidFill>
                  <a:srgbClr val="000000"/>
                </a:solidFill>
              </a:rPr>
              <a:t>/</a:t>
            </a:r>
          </a:p>
          <a:p>
            <a:r>
              <a:rPr lang="en" altLang="zh-CN" sz="1000" dirty="0" err="1">
                <a:solidFill>
                  <a:srgbClr val="000000"/>
                </a:solidFill>
              </a:rPr>
              <a:t>ThomasdeiMac-Pro:gittest</a:t>
            </a:r>
            <a:r>
              <a:rPr lang="en" altLang="zh-CN" sz="1000" dirty="0">
                <a:solidFill>
                  <a:srgbClr val="000000"/>
                </a:solidFill>
              </a:rPr>
              <a:t> </a:t>
            </a:r>
            <a:r>
              <a:rPr lang="en" altLang="zh-CN" sz="1000" dirty="0" err="1">
                <a:solidFill>
                  <a:srgbClr val="000000"/>
                </a:solidFill>
              </a:rPr>
              <a:t>thomas</a:t>
            </a:r>
            <a:r>
              <a:rPr lang="en" altLang="zh-CN" sz="1000" dirty="0">
                <a:solidFill>
                  <a:srgbClr val="000000"/>
                </a:solidFill>
              </a:rPr>
              <a:t>$ git </a:t>
            </a:r>
            <a:r>
              <a:rPr lang="en" altLang="zh-CN" sz="1000" dirty="0" err="1">
                <a:solidFill>
                  <a:srgbClr val="000000"/>
                </a:solidFill>
              </a:rPr>
              <a:t>init</a:t>
            </a:r>
            <a:r>
              <a:rPr lang="en" altLang="zh-CN" sz="1000" dirty="0">
                <a:solidFill>
                  <a:srgbClr val="000000"/>
                </a:solidFill>
              </a:rPr>
              <a:t> </a:t>
            </a:r>
          </a:p>
          <a:p>
            <a:r>
              <a:rPr lang="zh-CN" altLang="en-US" sz="1000" dirty="0">
                <a:solidFill>
                  <a:srgbClr val="000000"/>
                </a:solidFill>
              </a:rPr>
              <a:t>已初始化空的 </a:t>
            </a:r>
            <a:r>
              <a:rPr lang="en" altLang="zh-CN" sz="1000" dirty="0">
                <a:solidFill>
                  <a:srgbClr val="000000"/>
                </a:solidFill>
              </a:rPr>
              <a:t>Git </a:t>
            </a:r>
            <a:r>
              <a:rPr lang="zh-CN" altLang="en-US" sz="1000" dirty="0">
                <a:solidFill>
                  <a:srgbClr val="000000"/>
                </a:solidFill>
              </a:rPr>
              <a:t>仓库于 </a:t>
            </a:r>
            <a:r>
              <a:rPr lang="en-US" altLang="zh-CN" sz="1000" dirty="0">
                <a:solidFill>
                  <a:srgbClr val="000000"/>
                </a:solidFill>
              </a:rPr>
              <a:t>/</a:t>
            </a:r>
            <a:r>
              <a:rPr lang="en" altLang="zh-CN" sz="1000" dirty="0">
                <a:solidFill>
                  <a:srgbClr val="000000"/>
                </a:solidFill>
              </a:rPr>
              <a:t>Users/</a:t>
            </a:r>
            <a:r>
              <a:rPr lang="en" altLang="zh-CN" sz="1000" dirty="0" err="1">
                <a:solidFill>
                  <a:srgbClr val="000000"/>
                </a:solidFill>
              </a:rPr>
              <a:t>thomas</a:t>
            </a:r>
            <a:r>
              <a:rPr lang="en" altLang="zh-CN" sz="1000" dirty="0">
                <a:solidFill>
                  <a:srgbClr val="000000"/>
                </a:solidFill>
              </a:rPr>
              <a:t>/test/</a:t>
            </a:r>
            <a:r>
              <a:rPr lang="en" altLang="zh-CN" sz="1000" dirty="0" err="1">
                <a:solidFill>
                  <a:srgbClr val="000000"/>
                </a:solidFill>
              </a:rPr>
              <a:t>gittest</a:t>
            </a:r>
            <a:r>
              <a:rPr lang="en" altLang="zh-CN" sz="1000" dirty="0">
                <a:solidFill>
                  <a:srgbClr val="000000"/>
                </a:solidFill>
              </a:rPr>
              <a:t>/.git/</a:t>
            </a:r>
          </a:p>
          <a:p>
            <a:r>
              <a:rPr lang="en" altLang="zh-CN" sz="1000" dirty="0" err="1">
                <a:solidFill>
                  <a:srgbClr val="000000"/>
                </a:solidFill>
              </a:rPr>
              <a:t>ThomasdeiMac-Pro:gittest</a:t>
            </a:r>
            <a:r>
              <a:rPr lang="en" altLang="zh-CN" sz="1000" dirty="0">
                <a:solidFill>
                  <a:srgbClr val="000000"/>
                </a:solidFill>
              </a:rPr>
              <a:t> </a:t>
            </a:r>
            <a:r>
              <a:rPr lang="en" altLang="zh-CN" sz="1000" dirty="0" err="1">
                <a:solidFill>
                  <a:srgbClr val="000000"/>
                </a:solidFill>
              </a:rPr>
              <a:t>thomas</a:t>
            </a:r>
            <a:r>
              <a:rPr lang="en" altLang="zh-CN" sz="1000" dirty="0">
                <a:solidFill>
                  <a:srgbClr val="000000"/>
                </a:solidFill>
              </a:rPr>
              <a:t>$ ls -a</a:t>
            </a:r>
          </a:p>
          <a:p>
            <a:r>
              <a:rPr lang="en" altLang="zh-CN" sz="1000" dirty="0">
                <a:solidFill>
                  <a:srgbClr val="000000"/>
                </a:solidFill>
              </a:rPr>
              <a:t>. .. .git</a:t>
            </a:r>
          </a:p>
          <a:p>
            <a:r>
              <a:rPr lang="en" altLang="zh-CN" sz="1000" dirty="0" err="1">
                <a:solidFill>
                  <a:srgbClr val="000000"/>
                </a:solidFill>
              </a:rPr>
              <a:t>ThomasdeiMac-Pro:gittest</a:t>
            </a:r>
            <a:r>
              <a:rPr lang="en" altLang="zh-CN" sz="1000" dirty="0">
                <a:solidFill>
                  <a:srgbClr val="000000"/>
                </a:solidFill>
              </a:rPr>
              <a:t> </a:t>
            </a:r>
            <a:r>
              <a:rPr lang="en" altLang="zh-CN" sz="1000" dirty="0" err="1">
                <a:solidFill>
                  <a:srgbClr val="000000"/>
                </a:solidFill>
              </a:rPr>
              <a:t>thomas</a:t>
            </a:r>
            <a:r>
              <a:rPr lang="en" altLang="zh-CN" sz="1000" dirty="0">
                <a:solidFill>
                  <a:srgbClr val="000000"/>
                </a:solidFill>
              </a:rPr>
              <a:t>$ cd ..</a:t>
            </a:r>
          </a:p>
          <a:p>
            <a:r>
              <a:rPr lang="en" altLang="zh-CN" sz="1000" dirty="0" err="1">
                <a:solidFill>
                  <a:srgbClr val="000000"/>
                </a:solidFill>
              </a:rPr>
              <a:t>ThomasdeiMac-Pro:test</a:t>
            </a:r>
            <a:r>
              <a:rPr lang="en" altLang="zh-CN" sz="1000" dirty="0">
                <a:solidFill>
                  <a:srgbClr val="000000"/>
                </a:solidFill>
              </a:rPr>
              <a:t> </a:t>
            </a:r>
            <a:r>
              <a:rPr lang="en" altLang="zh-CN" sz="1000" dirty="0" err="1">
                <a:solidFill>
                  <a:srgbClr val="000000"/>
                </a:solidFill>
              </a:rPr>
              <a:t>thomas</a:t>
            </a:r>
            <a:r>
              <a:rPr lang="en" altLang="zh-CN" sz="1000" dirty="0">
                <a:solidFill>
                  <a:srgbClr val="000000"/>
                </a:solidFill>
              </a:rPr>
              <a:t>$ </a:t>
            </a:r>
            <a:r>
              <a:rPr lang="en" altLang="zh-CN" sz="1000" dirty="0" err="1">
                <a:solidFill>
                  <a:srgbClr val="000000"/>
                </a:solidFill>
              </a:rPr>
              <a:t>mkdir</a:t>
            </a:r>
            <a:r>
              <a:rPr lang="en" altLang="zh-CN" sz="1000" dirty="0">
                <a:solidFill>
                  <a:srgbClr val="000000"/>
                </a:solidFill>
              </a:rPr>
              <a:t> gittest2</a:t>
            </a:r>
          </a:p>
          <a:p>
            <a:r>
              <a:rPr lang="en" altLang="zh-CN" sz="1000" dirty="0" err="1">
                <a:solidFill>
                  <a:srgbClr val="000000"/>
                </a:solidFill>
              </a:rPr>
              <a:t>ThomasdeiMac-Pro:test</a:t>
            </a:r>
            <a:r>
              <a:rPr lang="en" altLang="zh-CN" sz="1000" dirty="0">
                <a:solidFill>
                  <a:srgbClr val="000000"/>
                </a:solidFill>
              </a:rPr>
              <a:t> </a:t>
            </a:r>
            <a:r>
              <a:rPr lang="en" altLang="zh-CN" sz="1000" dirty="0" err="1">
                <a:solidFill>
                  <a:srgbClr val="000000"/>
                </a:solidFill>
              </a:rPr>
              <a:t>thomas</a:t>
            </a:r>
            <a:r>
              <a:rPr lang="en" altLang="zh-CN" sz="1000" dirty="0">
                <a:solidFill>
                  <a:srgbClr val="000000"/>
                </a:solidFill>
              </a:rPr>
              <a:t>$ cd gittest2</a:t>
            </a:r>
          </a:p>
          <a:p>
            <a:r>
              <a:rPr lang="en" altLang="zh-CN" sz="1000" dirty="0">
                <a:solidFill>
                  <a:srgbClr val="000000"/>
                </a:solidFill>
              </a:rPr>
              <a:t>ThomasdeiMac-Pro:gittest2 </a:t>
            </a:r>
            <a:r>
              <a:rPr lang="en" altLang="zh-CN" sz="1000" dirty="0" err="1">
                <a:solidFill>
                  <a:srgbClr val="000000"/>
                </a:solidFill>
              </a:rPr>
              <a:t>thomas</a:t>
            </a:r>
            <a:r>
              <a:rPr lang="en" altLang="zh-CN" sz="1000" dirty="0">
                <a:solidFill>
                  <a:srgbClr val="000000"/>
                </a:solidFill>
              </a:rPr>
              <a:t>$ git </a:t>
            </a:r>
            <a:r>
              <a:rPr lang="en" altLang="zh-CN" sz="1000" dirty="0" err="1">
                <a:solidFill>
                  <a:srgbClr val="000000"/>
                </a:solidFill>
              </a:rPr>
              <a:t>init</a:t>
            </a:r>
            <a:r>
              <a:rPr lang="en" altLang="zh-CN" sz="1000" dirty="0">
                <a:solidFill>
                  <a:srgbClr val="000000"/>
                </a:solidFill>
              </a:rPr>
              <a:t> --bare</a:t>
            </a:r>
          </a:p>
          <a:p>
            <a:r>
              <a:rPr lang="zh-CN" altLang="en-US" sz="1000" dirty="0">
                <a:solidFill>
                  <a:srgbClr val="000000"/>
                </a:solidFill>
              </a:rPr>
              <a:t>已初始化空的 </a:t>
            </a:r>
            <a:r>
              <a:rPr lang="en" altLang="zh-CN" sz="1000" dirty="0">
                <a:solidFill>
                  <a:srgbClr val="000000"/>
                </a:solidFill>
              </a:rPr>
              <a:t>Git </a:t>
            </a:r>
            <a:r>
              <a:rPr lang="zh-CN" altLang="en-US" sz="1000" dirty="0">
                <a:solidFill>
                  <a:srgbClr val="000000"/>
                </a:solidFill>
              </a:rPr>
              <a:t>仓库于 </a:t>
            </a:r>
            <a:r>
              <a:rPr lang="en-US" altLang="zh-CN" sz="1000" dirty="0">
                <a:solidFill>
                  <a:srgbClr val="000000"/>
                </a:solidFill>
              </a:rPr>
              <a:t>/</a:t>
            </a:r>
            <a:r>
              <a:rPr lang="en" altLang="zh-CN" sz="1000" dirty="0">
                <a:solidFill>
                  <a:srgbClr val="000000"/>
                </a:solidFill>
              </a:rPr>
              <a:t>Users/</a:t>
            </a:r>
            <a:r>
              <a:rPr lang="en" altLang="zh-CN" sz="1000" dirty="0" err="1">
                <a:solidFill>
                  <a:srgbClr val="000000"/>
                </a:solidFill>
              </a:rPr>
              <a:t>thomas</a:t>
            </a:r>
            <a:r>
              <a:rPr lang="en" altLang="zh-CN" sz="1000" dirty="0">
                <a:solidFill>
                  <a:srgbClr val="000000"/>
                </a:solidFill>
              </a:rPr>
              <a:t>/test/gittest2/</a:t>
            </a:r>
          </a:p>
          <a:p>
            <a:r>
              <a:rPr lang="en" altLang="zh-CN" sz="1000" dirty="0">
                <a:solidFill>
                  <a:srgbClr val="000000"/>
                </a:solidFill>
              </a:rPr>
              <a:t>ThomasdeiMac-Pro:gittest2 </a:t>
            </a:r>
            <a:r>
              <a:rPr lang="en" altLang="zh-CN" sz="1000" dirty="0" err="1">
                <a:solidFill>
                  <a:srgbClr val="000000"/>
                </a:solidFill>
              </a:rPr>
              <a:t>thomas</a:t>
            </a:r>
            <a:r>
              <a:rPr lang="en" altLang="zh-CN" sz="1000" dirty="0">
                <a:solidFill>
                  <a:srgbClr val="000000"/>
                </a:solidFill>
              </a:rPr>
              <a:t>$ ls -a</a:t>
            </a:r>
          </a:p>
          <a:p>
            <a:r>
              <a:rPr lang="en" altLang="zh-CN" sz="1000" dirty="0">
                <a:solidFill>
                  <a:srgbClr val="000000"/>
                </a:solidFill>
              </a:rPr>
              <a:t>. HEAD description info refs</a:t>
            </a:r>
          </a:p>
          <a:p>
            <a:r>
              <a:rPr lang="en" altLang="zh-CN" sz="1000" dirty="0">
                <a:solidFill>
                  <a:srgbClr val="000000"/>
                </a:solidFill>
              </a:rPr>
              <a:t>.. config hooks objects</a:t>
            </a:r>
          </a:p>
          <a:p>
            <a:r>
              <a:rPr lang="en" altLang="zh-CN" sz="1000" dirty="0">
                <a:solidFill>
                  <a:srgbClr val="000000"/>
                </a:solidFill>
              </a:rPr>
              <a:t>ThomasdeiMac-Pro:gittest2 </a:t>
            </a:r>
            <a:r>
              <a:rPr lang="en" altLang="zh-CN" sz="1000" dirty="0" err="1">
                <a:solidFill>
                  <a:srgbClr val="000000"/>
                </a:solidFill>
              </a:rPr>
              <a:t>thomas</a:t>
            </a:r>
            <a:r>
              <a:rPr lang="en" altLang="zh-CN" sz="1000" dirty="0">
                <a:solidFill>
                  <a:srgbClr val="000000"/>
                </a:solidFill>
              </a:rPr>
              <a:t>$ </a:t>
            </a:r>
            <a:endParaRPr lang="en" altLang="zh-CN" sz="100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47252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3E17C-9FB6-7841-98C5-E2C14301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 4.2 Git</a:t>
            </a:r>
            <a:r>
              <a:rPr kumimoji="1" lang="zh-CN" altLang="en-US" dirty="0"/>
              <a:t>配置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C591A6-A05B-A946-BA49-CA5DB39AC456}"/>
              </a:ext>
            </a:extLst>
          </p:cNvPr>
          <p:cNvSpPr/>
          <p:nvPr/>
        </p:nvSpPr>
        <p:spPr>
          <a:xfrm>
            <a:off x="215155" y="1991347"/>
            <a:ext cx="52712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git config --global </a:t>
            </a:r>
            <a:r>
              <a:rPr lang="en" altLang="zh-CN" dirty="0" err="1"/>
              <a:t>user.email</a:t>
            </a:r>
            <a:r>
              <a:rPr lang="en" altLang="zh-CN" dirty="0"/>
              <a:t> </a:t>
            </a: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en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137537069@qq.com</a:t>
            </a:r>
            <a:r>
              <a:rPr lang="en" altLang="zh-CN" dirty="0"/>
              <a:t>”</a:t>
            </a:r>
          </a:p>
          <a:p>
            <a:r>
              <a:rPr lang="en" altLang="zh-CN" dirty="0"/>
              <a:t>git config --global </a:t>
            </a:r>
            <a:r>
              <a:rPr lang="en" altLang="zh-CN" dirty="0" err="1"/>
              <a:t>user.name</a:t>
            </a:r>
            <a:r>
              <a:rPr lang="en" altLang="zh-CN" dirty="0"/>
              <a:t> "Thomas Tong”</a:t>
            </a:r>
          </a:p>
          <a:p>
            <a:r>
              <a:rPr lang="en" altLang="zh-CN" dirty="0"/>
              <a:t>git config --list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7BFF2F-42D0-704F-BE35-0DA3AEDC6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717" y="1622015"/>
            <a:ext cx="5664845" cy="27455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6AC289-9F4F-BA4F-8C51-5C841D159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717" y="4686465"/>
            <a:ext cx="5664845" cy="175262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CB8708B-135C-2040-A40B-5844076FA9AE}"/>
              </a:ext>
            </a:extLst>
          </p:cNvPr>
          <p:cNvSpPr/>
          <p:nvPr/>
        </p:nvSpPr>
        <p:spPr>
          <a:xfrm>
            <a:off x="215155" y="3763135"/>
            <a:ext cx="52712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/>
              <a:t>git config </a:t>
            </a:r>
            <a:r>
              <a:rPr lang="en" altLang="zh-CN" dirty="0" err="1"/>
              <a:t>user.email</a:t>
            </a:r>
            <a:r>
              <a:rPr lang="en" altLang="zh-CN" dirty="0"/>
              <a:t> </a:t>
            </a: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en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137537069@qq.com</a:t>
            </a:r>
            <a:r>
              <a:rPr lang="en" altLang="zh-CN" dirty="0"/>
              <a:t>”</a:t>
            </a:r>
          </a:p>
          <a:p>
            <a:r>
              <a:rPr lang="en" altLang="zh-CN" dirty="0"/>
              <a:t>git config  </a:t>
            </a:r>
            <a:r>
              <a:rPr lang="en" altLang="zh-CN" dirty="0" err="1"/>
              <a:t>user.name</a:t>
            </a:r>
            <a:r>
              <a:rPr lang="en" altLang="zh-CN" dirty="0"/>
              <a:t> "Thomas Tong”</a:t>
            </a:r>
          </a:p>
          <a:p>
            <a:r>
              <a:rPr lang="en" altLang="zh-CN" dirty="0"/>
              <a:t>cat .git/config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D05F2B-CB6E-8943-BA59-10AB9DD68DE9}"/>
              </a:ext>
            </a:extLst>
          </p:cNvPr>
          <p:cNvSpPr txBox="1"/>
          <p:nvPr/>
        </p:nvSpPr>
        <p:spPr>
          <a:xfrm>
            <a:off x="215155" y="1622015"/>
            <a:ext cx="200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全局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BF8685-55B0-E948-9568-666506E4B34B}"/>
              </a:ext>
            </a:extLst>
          </p:cNvPr>
          <p:cNvSpPr txBox="1"/>
          <p:nvPr/>
        </p:nvSpPr>
        <p:spPr>
          <a:xfrm>
            <a:off x="215155" y="3393803"/>
            <a:ext cx="200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指定仓库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8C2020-DE3B-244B-8216-A4E135CC196A}"/>
              </a:ext>
            </a:extLst>
          </p:cNvPr>
          <p:cNvSpPr txBox="1"/>
          <p:nvPr/>
        </p:nvSpPr>
        <p:spPr>
          <a:xfrm>
            <a:off x="215155" y="5350257"/>
            <a:ext cx="323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还可以配置编辑器和</a:t>
            </a:r>
            <a:r>
              <a:rPr kumimoji="1" lang="en-US" altLang="zh-CN" b="1" dirty="0"/>
              <a:t>diff</a:t>
            </a:r>
            <a:r>
              <a:rPr kumimoji="1" lang="zh-CN" altLang="en-US" b="1" dirty="0"/>
              <a:t>工具</a:t>
            </a:r>
          </a:p>
        </p:txBody>
      </p:sp>
    </p:spTree>
    <p:extLst>
      <p:ext uri="{BB962C8B-B14F-4D97-AF65-F5344CB8AC3E}">
        <p14:creationId xmlns:p14="http://schemas.microsoft.com/office/powerpoint/2010/main" val="1740747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B70CF-629D-E140-A60C-994951119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 4.3 </a:t>
            </a:r>
            <a:r>
              <a:rPr kumimoji="1" lang="zh-CN" altLang="en-US" dirty="0"/>
              <a:t>编辑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gitignore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A96BC5-424F-5B48-808D-56A1018569C7}"/>
              </a:ext>
            </a:extLst>
          </p:cNvPr>
          <p:cNvSpPr/>
          <p:nvPr/>
        </p:nvSpPr>
        <p:spPr>
          <a:xfrm>
            <a:off x="408790" y="1706808"/>
            <a:ext cx="442139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ThomasdeiMac-Pro:gittest</a:t>
            </a:r>
            <a:r>
              <a:rPr lang="en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</a:t>
            </a:r>
            <a:r>
              <a:rPr lang="en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$ ls -a</a:t>
            </a:r>
          </a:p>
          <a:p>
            <a:r>
              <a:rPr lang="en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. .. .git .</a:t>
            </a:r>
            <a:r>
              <a:rPr lang="en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gitignore</a:t>
            </a:r>
            <a:endParaRPr lang="en" altLang="zh-CN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ThomasdeiMac-Pro:gittest</a:t>
            </a:r>
            <a:r>
              <a:rPr lang="en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</a:t>
            </a:r>
            <a:r>
              <a:rPr lang="en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$ vi .</a:t>
            </a:r>
            <a:r>
              <a:rPr lang="en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gitignore</a:t>
            </a:r>
            <a:endParaRPr lang="en" altLang="zh-CN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ThomasdeiMac-Pro:gittest</a:t>
            </a:r>
            <a:r>
              <a:rPr lang="en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</a:t>
            </a:r>
            <a:r>
              <a:rPr lang="en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$ cat .</a:t>
            </a:r>
            <a:r>
              <a:rPr lang="en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gitignore</a:t>
            </a:r>
            <a:r>
              <a:rPr lang="en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</a:p>
          <a:p>
            <a:r>
              <a:rPr lang="en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build/</a:t>
            </a:r>
            <a:endParaRPr lang="en" altLang="zh-CN" sz="1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FAC816-6438-6340-9F15-E1CE1B9F7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611" y="1663002"/>
            <a:ext cx="5846987" cy="181116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1A3331A-7BE6-6D42-BA66-01DD2B01B0CD}"/>
              </a:ext>
            </a:extLst>
          </p:cNvPr>
          <p:cNvSpPr/>
          <p:nvPr/>
        </p:nvSpPr>
        <p:spPr>
          <a:xfrm>
            <a:off x="408790" y="3957876"/>
            <a:ext cx="11467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4E443C"/>
                </a:solidFill>
                <a:latin typeface="Arial" panose="020B0604020202020204" pitchFamily="34" charset="0"/>
              </a:rPr>
              <a:t>GitHub </a:t>
            </a:r>
            <a:r>
              <a:rPr lang="zh-CN" altLang="en-US" dirty="0">
                <a:solidFill>
                  <a:srgbClr val="4E443C"/>
                </a:solidFill>
                <a:latin typeface="Arial" panose="020B0604020202020204" pitchFamily="34" charset="0"/>
              </a:rPr>
              <a:t>有一个十分详细的针对数十种项目及语言的 </a:t>
            </a:r>
            <a:r>
              <a:rPr lang="en-US" altLang="zh-CN" dirty="0"/>
              <a:t>.</a:t>
            </a:r>
            <a:r>
              <a:rPr lang="en" altLang="zh-CN" dirty="0" err="1"/>
              <a:t>gitignore</a:t>
            </a:r>
            <a:r>
              <a:rPr lang="en" altLang="zh-CN" dirty="0">
                <a:solidFill>
                  <a:srgbClr val="4E443C"/>
                </a:solidFill>
                <a:latin typeface="Arial" panose="020B0604020202020204" pitchFamily="34" charset="0"/>
              </a:rPr>
              <a:t> </a:t>
            </a:r>
            <a:r>
              <a:rPr lang="zh-CN" altLang="en-US" dirty="0">
                <a:solidFill>
                  <a:srgbClr val="4E443C"/>
                </a:solidFill>
                <a:latin typeface="Arial" panose="020B0604020202020204" pitchFamily="34" charset="0"/>
              </a:rPr>
              <a:t>文件列表，我们可在 </a:t>
            </a:r>
            <a:r>
              <a:rPr lang="en" altLang="zh-CN" dirty="0">
                <a:solidFill>
                  <a:srgbClr val="0388A6"/>
                </a:solidFill>
                <a:latin typeface="Arial" panose="020B0604020202020204" pitchFamily="34" charset="0"/>
                <a:hlinkClick r:id="rId3"/>
              </a:rPr>
              <a:t>https://github.com/github/gitignore</a:t>
            </a:r>
            <a:r>
              <a:rPr lang="en" altLang="zh-CN" dirty="0">
                <a:solidFill>
                  <a:srgbClr val="4E443C"/>
                </a:solidFill>
                <a:latin typeface="Arial" panose="020B0604020202020204" pitchFamily="34" charset="0"/>
              </a:rPr>
              <a:t> </a:t>
            </a:r>
            <a:r>
              <a:rPr lang="zh-CN" altLang="en-US" dirty="0">
                <a:solidFill>
                  <a:srgbClr val="4E443C"/>
                </a:solidFill>
                <a:latin typeface="Arial" panose="020B0604020202020204" pitchFamily="34" charset="0"/>
              </a:rPr>
              <a:t>找到它</a:t>
            </a:r>
            <a:r>
              <a:rPr lang="en-US" altLang="zh-CN" dirty="0">
                <a:solidFill>
                  <a:srgbClr val="4E443C"/>
                </a:solidFill>
                <a:latin typeface="Arial" panose="020B0604020202020204" pitchFamily="34" charset="0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835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E9F53-5A95-6B4E-B456-2B118BB7A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 4.4 </a:t>
            </a:r>
            <a:r>
              <a:rPr kumimoji="1" lang="zh-CN" altLang="en-US" dirty="0"/>
              <a:t>编辑本地文件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AF7404-0FEA-064E-A18E-AAEA7285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85" y="1398494"/>
            <a:ext cx="4517955" cy="359305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diff</a:t>
            </a:r>
          </a:p>
          <a:p>
            <a:r>
              <a:rPr kumimoji="1" lang="en-US" altLang="zh-CN" dirty="0"/>
              <a:t>git add –all</a:t>
            </a:r>
          </a:p>
          <a:p>
            <a:r>
              <a:rPr kumimoji="1" lang="en-US" altLang="zh-CN" dirty="0"/>
              <a:t>git diff --staged</a:t>
            </a:r>
          </a:p>
          <a:p>
            <a:r>
              <a:rPr kumimoji="1" lang="en-US" altLang="zh-CN" dirty="0"/>
              <a:t>git reset HEAD ***.java</a:t>
            </a:r>
          </a:p>
          <a:p>
            <a:r>
              <a:rPr lang="en" altLang="zh-CN" dirty="0"/>
              <a:t>git checkout -- </a:t>
            </a:r>
            <a:r>
              <a:rPr lang="en" altLang="zh-CN" dirty="0" err="1"/>
              <a:t>test.txt</a:t>
            </a:r>
            <a:r>
              <a:rPr lang="en" altLang="zh-CN" dirty="0"/>
              <a:t> </a:t>
            </a:r>
            <a:endParaRPr kumimoji="1" lang="en-US" altLang="zh-CN" dirty="0"/>
          </a:p>
          <a:p>
            <a:r>
              <a:rPr kumimoji="1" lang="en-US" altLang="zh-CN" dirty="0"/>
              <a:t>git commit –m ”First commit.”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A611E8-51BB-0A4B-8F4E-6EB58A4B0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808" y="1398494"/>
            <a:ext cx="4583355" cy="24750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B79FE0-8D7B-E34B-B782-6A9651724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08" y="4260029"/>
            <a:ext cx="5864594" cy="196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01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F7E7B-0E76-5346-B964-0DEC55C4E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 4.5 </a:t>
            </a:r>
            <a:r>
              <a:rPr kumimoji="1" lang="zh-CN" altLang="en-US" dirty="0"/>
              <a:t>推送到远端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FC93C7-24AE-1447-A16A-276220EAF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935" y="1277686"/>
            <a:ext cx="3732647" cy="431682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git fetch</a:t>
            </a:r>
          </a:p>
          <a:p>
            <a:r>
              <a:rPr kumimoji="1" lang="en-US" altLang="zh-CN" dirty="0"/>
              <a:t>git merge origin/dev</a:t>
            </a:r>
          </a:p>
          <a:p>
            <a:r>
              <a:rPr kumimoji="1" lang="en-US" altLang="zh-CN" dirty="0"/>
              <a:t>git push origin</a:t>
            </a:r>
          </a:p>
          <a:p>
            <a:r>
              <a:rPr kumimoji="1" lang="en-US" altLang="zh-CN" dirty="0"/>
              <a:t>git pull –rebase</a:t>
            </a:r>
          </a:p>
          <a:p>
            <a:r>
              <a:rPr kumimoji="1" lang="en-US" altLang="zh-CN" dirty="0"/>
              <a:t>git status</a:t>
            </a:r>
          </a:p>
          <a:p>
            <a:r>
              <a:rPr kumimoji="1" lang="en-US" altLang="zh-CN" dirty="0"/>
              <a:t>git add --  *.java</a:t>
            </a:r>
          </a:p>
          <a:p>
            <a:r>
              <a:rPr kumimoji="1" lang="en-US" altLang="zh-CN" dirty="0"/>
              <a:t>git rebase –continue</a:t>
            </a:r>
          </a:p>
          <a:p>
            <a:r>
              <a:rPr kumimoji="1" lang="en-US" altLang="zh-CN" dirty="0"/>
              <a:t>git push origin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D046E1-C145-4040-A37E-303D25FCB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175" y="1277686"/>
            <a:ext cx="5929481" cy="30494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E593C09-3461-5647-B719-74CD88083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174" y="4265201"/>
            <a:ext cx="5929481" cy="25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0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2D24C6-0AF2-6C4A-8C42-C5C613D25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522" y="2334741"/>
            <a:ext cx="7308603" cy="3928374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F303E3F-9B68-7344-83A1-049E60FDD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kumimoji="1" lang="en-US" altLang="zh-CN" dirty="0"/>
              <a:t>   4.6 </a:t>
            </a:r>
            <a:r>
              <a:rPr kumimoji="1" lang="zh-CN" altLang="en-US" dirty="0"/>
              <a:t>分支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43BA344-6CA6-EB40-8B2D-EAFC881939E2}"/>
              </a:ext>
            </a:extLst>
          </p:cNvPr>
          <p:cNvSpPr/>
          <p:nvPr/>
        </p:nvSpPr>
        <p:spPr>
          <a:xfrm>
            <a:off x="589807" y="1433849"/>
            <a:ext cx="10786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4E443C"/>
                </a:solidFill>
                <a:latin typeface="Arial" panose="020B0604020202020204" pitchFamily="34" charset="0"/>
              </a:rPr>
              <a:t>Git </a:t>
            </a:r>
            <a:r>
              <a:rPr lang="zh-CN" altLang="en-US" dirty="0">
                <a:solidFill>
                  <a:srgbClr val="4E443C"/>
                </a:solidFill>
                <a:latin typeface="Arial" panose="020B0604020202020204" pitchFamily="34" charset="0"/>
              </a:rPr>
              <a:t>的 “</a:t>
            </a:r>
            <a:r>
              <a:rPr lang="en" altLang="zh-CN" dirty="0">
                <a:solidFill>
                  <a:srgbClr val="4E443C"/>
                </a:solidFill>
                <a:latin typeface="Arial" panose="020B0604020202020204" pitchFamily="34" charset="0"/>
              </a:rPr>
              <a:t>master” </a:t>
            </a:r>
            <a:r>
              <a:rPr lang="zh-CN" altLang="en-US" dirty="0">
                <a:solidFill>
                  <a:srgbClr val="4E443C"/>
                </a:solidFill>
                <a:latin typeface="Arial" panose="020B0604020202020204" pitchFamily="34" charset="0"/>
              </a:rPr>
              <a:t>分支并不是一个特殊分支。 它就跟其它分支完全没有区别。 之所以几乎每一个仓库都有 </a:t>
            </a:r>
            <a:r>
              <a:rPr lang="en" altLang="zh-CN" dirty="0">
                <a:solidFill>
                  <a:srgbClr val="4E443C"/>
                </a:solidFill>
                <a:latin typeface="Arial" panose="020B0604020202020204" pitchFamily="34" charset="0"/>
              </a:rPr>
              <a:t>master </a:t>
            </a:r>
            <a:r>
              <a:rPr lang="zh-CN" altLang="en-US" dirty="0">
                <a:solidFill>
                  <a:srgbClr val="4E443C"/>
                </a:solidFill>
                <a:latin typeface="Arial" panose="020B0604020202020204" pitchFamily="34" charset="0"/>
              </a:rPr>
              <a:t>分支，是因为 </a:t>
            </a:r>
            <a:r>
              <a:rPr lang="en" altLang="zh-CN" dirty="0"/>
              <a:t>git </a:t>
            </a:r>
            <a:r>
              <a:rPr lang="en" altLang="zh-CN" dirty="0" err="1"/>
              <a:t>init</a:t>
            </a:r>
            <a:r>
              <a:rPr lang="en" altLang="zh-CN" dirty="0">
                <a:solidFill>
                  <a:srgbClr val="4E443C"/>
                </a:solidFill>
                <a:latin typeface="Arial" panose="020B0604020202020204" pitchFamily="34" charset="0"/>
              </a:rPr>
              <a:t> </a:t>
            </a:r>
            <a:r>
              <a:rPr lang="zh-CN" altLang="en-US" dirty="0">
                <a:solidFill>
                  <a:srgbClr val="4E443C"/>
                </a:solidFill>
                <a:latin typeface="Arial" panose="020B0604020202020204" pitchFamily="34" charset="0"/>
              </a:rPr>
              <a:t>命令默认创建它，并且大多数人都懒得去改动它。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7766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7A411B-D7DA-6A4D-BB78-7145680C75E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0112" y="1653097"/>
            <a:ext cx="4817524" cy="2149109"/>
          </a:xfrm>
        </p:spPr>
        <p:txBody>
          <a:bodyPr/>
          <a:lstStyle/>
          <a:p>
            <a:r>
              <a:rPr kumimoji="1" lang="en-US" altLang="zh-CN" dirty="0"/>
              <a:t>git branch –b dev –t  origin/dev</a:t>
            </a:r>
          </a:p>
          <a:p>
            <a:r>
              <a:rPr kumimoji="1" lang="en-US" altLang="zh-CN" dirty="0"/>
              <a:t>git branch –m dev </a:t>
            </a:r>
            <a:r>
              <a:rPr kumimoji="1" lang="en-US" altLang="zh-CN" dirty="0" err="1"/>
              <a:t>dev_renamed</a:t>
            </a:r>
            <a:endParaRPr kumimoji="1" lang="en-US" altLang="zh-CN" dirty="0"/>
          </a:p>
          <a:p>
            <a:r>
              <a:rPr kumimoji="1" lang="en-US" altLang="zh-CN" dirty="0"/>
              <a:t>git branch –D dev</a:t>
            </a:r>
          </a:p>
          <a:p>
            <a:r>
              <a:rPr kumimoji="1" lang="en-US" altLang="zh-CN" dirty="0"/>
              <a:t>git branch</a:t>
            </a:r>
          </a:p>
          <a:p>
            <a:r>
              <a:rPr kumimoji="1" lang="en-US" altLang="zh-CN" dirty="0"/>
              <a:t>git branch -</a:t>
            </a:r>
            <a:r>
              <a:rPr kumimoji="1" lang="en-US" altLang="zh-CN" dirty="0" err="1"/>
              <a:t>vv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C8DC68-0856-6442-890E-1B369798D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6" y="1653097"/>
            <a:ext cx="6005473" cy="3105688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55B08DBC-78C6-3842-A520-72B6FF1F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  </a:t>
            </a:r>
            <a:r>
              <a:rPr kumimoji="1" lang="zh-CN" altLang="en-US" dirty="0"/>
              <a:t>分支操作</a:t>
            </a:r>
          </a:p>
        </p:txBody>
      </p:sp>
    </p:spTree>
    <p:extLst>
      <p:ext uri="{BB962C8B-B14F-4D97-AF65-F5344CB8AC3E}">
        <p14:creationId xmlns:p14="http://schemas.microsoft.com/office/powerpoint/2010/main" val="2399346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58E44-BD3E-E14A-A4B3-A59F39BD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 </a:t>
            </a:r>
            <a:r>
              <a:rPr kumimoji="1" lang="zh-CN" altLang="en-US" dirty="0"/>
              <a:t>享学讲师团队</a:t>
            </a: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EBAAC451-68B8-8D45-B5E5-BDCA1D96B203}"/>
              </a:ext>
            </a:extLst>
          </p:cNvPr>
          <p:cNvSpPr txBox="1"/>
          <p:nvPr/>
        </p:nvSpPr>
        <p:spPr>
          <a:xfrm>
            <a:off x="327934" y="4636637"/>
            <a:ext cx="225306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</a:t>
            </a: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5920EBF8-9850-3845-A80F-0CBFF12E9B95}"/>
              </a:ext>
            </a:extLst>
          </p:cNvPr>
          <p:cNvSpPr txBox="1"/>
          <p:nvPr/>
        </p:nvSpPr>
        <p:spPr>
          <a:xfrm>
            <a:off x="2677623" y="4636637"/>
            <a:ext cx="2063032" cy="2049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Lison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复旦大学工程硕士，专注技术十年，产品控、代码控，拥有丰富的项目经验，主持研发了多个成功上线的大型互联网项目。热爱互联网，热衷于各种Web技术，精通JAVA、J2EE和前端开发，擅长互联网高并发、高可靠架构设计，有丰富的实战经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BEC5CA34-B1FA-0B44-8987-230C66ADD680}"/>
              </a:ext>
            </a:extLst>
          </p:cNvPr>
          <p:cNvSpPr txBox="1"/>
          <p:nvPr/>
        </p:nvSpPr>
        <p:spPr>
          <a:xfrm>
            <a:off x="7251261" y="4636637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F56DD37-2287-0843-B135-2CEC209D1BA0}"/>
              </a:ext>
            </a:extLst>
          </p:cNvPr>
          <p:cNvSpPr txBox="1"/>
          <p:nvPr/>
        </p:nvSpPr>
        <p:spPr>
          <a:xfrm>
            <a:off x="4855498" y="4743830"/>
            <a:ext cx="2327928" cy="1609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国防科技大学计算机学院研究生毕业， 十余年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及移动互联网开发经验，开发的软件有的被收购，有的进入了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Google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Play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paid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list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，对全栈有自己独特的见解，热爱技术，热爱互联网，实战经验非常丰富。</a:t>
            </a:r>
          </a:p>
        </p:txBody>
      </p:sp>
      <p:pic>
        <p:nvPicPr>
          <p:cNvPr id="7" name="Picture 2" descr="C:\Users\dev\Desktop\微信图片_20180723142642.jpg">
            <a:extLst>
              <a:ext uri="{FF2B5EF4-FFF2-40B4-BE49-F238E27FC236}">
                <a16:creationId xmlns:a16="http://schemas.microsoft.com/office/drawing/2014/main" id="{08B3181B-C8F6-194C-A565-F06846A42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950" y="1595928"/>
            <a:ext cx="2277817" cy="287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上半身_修改">
            <a:extLst>
              <a:ext uri="{FF2B5EF4-FFF2-40B4-BE49-F238E27FC236}">
                <a16:creationId xmlns:a16="http://schemas.microsoft.com/office/drawing/2014/main" id="{69611704-A146-304E-A3FC-ABEEE1691E6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758" y="1595929"/>
            <a:ext cx="2367208" cy="28787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3AD059-0624-134C-A55B-5979D27F04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09951" y="1901167"/>
            <a:ext cx="2878712" cy="22682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516116-7C4E-7A41-8F7C-029C043C4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863" y="1595928"/>
            <a:ext cx="2327099" cy="2879013"/>
          </a:xfrm>
          <a:prstGeom prst="rect">
            <a:avLst/>
          </a:prstGeom>
        </p:spPr>
      </p:pic>
      <p:sp>
        <p:nvSpPr>
          <p:cNvPr id="11" name="文本框 4">
            <a:extLst>
              <a:ext uri="{FF2B5EF4-FFF2-40B4-BE49-F238E27FC236}">
                <a16:creationId xmlns:a16="http://schemas.microsoft.com/office/drawing/2014/main" id="{6542CB51-9C0D-9741-A739-4AA8BFF61A08}"/>
              </a:ext>
            </a:extLst>
          </p:cNvPr>
          <p:cNvSpPr txBox="1"/>
          <p:nvPr/>
        </p:nvSpPr>
        <p:spPr>
          <a:xfrm>
            <a:off x="9690642" y="4636637"/>
            <a:ext cx="2063032" cy="1794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Lance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某游戏公司主程，前爱奇艺高级工程师。多年移动平台开发经验，涉猎广泛，热爱技术与研究。主要对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、架构与性能优化拥有深入的理解及开发经验。授课严谨负责。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7F95333-61B9-0D4B-AE1E-4313A7235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2911" y="1595928"/>
            <a:ext cx="2147963" cy="287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69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E0E83-78A6-8247-B41C-4368BD27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 4.7 </a:t>
            </a:r>
            <a:r>
              <a:rPr kumimoji="1" lang="zh-CN" altLang="en-US" dirty="0"/>
              <a:t>回滚和删除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082755-7817-914E-A2EC-81D74BEBB036}"/>
              </a:ext>
            </a:extLst>
          </p:cNvPr>
          <p:cNvSpPr txBox="1"/>
          <p:nvPr/>
        </p:nvSpPr>
        <p:spPr>
          <a:xfrm>
            <a:off x="961900" y="1852551"/>
            <a:ext cx="37526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git revert ******</a:t>
            </a:r>
          </a:p>
          <a:p>
            <a:r>
              <a:rPr kumimoji="1" lang="en-US" altLang="zh-CN" dirty="0"/>
              <a:t>git reset –hard **** </a:t>
            </a:r>
          </a:p>
          <a:p>
            <a:r>
              <a:rPr kumimoji="1" lang="en-US" altLang="zh-CN" dirty="0"/>
              <a:t>git branch –D dev</a:t>
            </a:r>
          </a:p>
          <a:p>
            <a:r>
              <a:rPr kumimoji="1" lang="en-US" altLang="zh-CN" dirty="0"/>
              <a:t>git branch –m dev </a:t>
            </a:r>
            <a:r>
              <a:rPr kumimoji="1" lang="en-US" altLang="zh-CN" dirty="0" err="1"/>
              <a:t>dev_renamed</a:t>
            </a:r>
            <a:endParaRPr kumimoji="1" lang="en-US" altLang="zh-CN" dirty="0"/>
          </a:p>
          <a:p>
            <a:r>
              <a:rPr kumimoji="1" lang="en-US" altLang="zh-CN" dirty="0"/>
              <a:t>git merge branch</a:t>
            </a:r>
          </a:p>
          <a:p>
            <a:r>
              <a:rPr kumimoji="1" lang="en-US" altLang="zh-CN" dirty="0"/>
              <a:t>git merge --abort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F7C75D-493A-2747-8674-E95399BCB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026" y="1333925"/>
            <a:ext cx="5191268" cy="399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82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D7CB5-3A5D-914A-81FB-F80A386E2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 4.8 </a:t>
            </a:r>
            <a:r>
              <a:rPr kumimoji="1" lang="zh-CN" altLang="en-US" dirty="0"/>
              <a:t>冲突解决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DBD70A-F1A0-0A4C-9C36-9A67A94FCBC1}"/>
              </a:ext>
            </a:extLst>
          </p:cNvPr>
          <p:cNvSpPr txBox="1"/>
          <p:nvPr/>
        </p:nvSpPr>
        <p:spPr>
          <a:xfrm>
            <a:off x="571099" y="1491915"/>
            <a:ext cx="5524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、树冲突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 、内容冲突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、逻辑冲突</a:t>
            </a:r>
          </a:p>
          <a:p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AFDD0A-F631-C04D-87B5-E15E5C30637C}"/>
              </a:ext>
            </a:extLst>
          </p:cNvPr>
          <p:cNvSpPr/>
          <p:nvPr/>
        </p:nvSpPr>
        <p:spPr>
          <a:xfrm>
            <a:off x="571099" y="259569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、内容冲突</a:t>
            </a:r>
            <a:endParaRPr lang="en-US" altLang="zh-CN" dirty="0"/>
          </a:p>
          <a:p>
            <a:r>
              <a:rPr lang="en-US" altLang="zh-CN" dirty="0"/>
              <a:t>git checkout --conflict=diff3 conflicts/</a:t>
            </a:r>
            <a:r>
              <a:rPr lang="en-US" altLang="zh-CN" dirty="0" err="1"/>
              <a:t>testfile</a:t>
            </a:r>
            <a:r>
              <a:rPr lang="en-US" altLang="zh-CN" dirty="0"/>
              <a:t> </a:t>
            </a:r>
          </a:p>
          <a:p>
            <a:r>
              <a:rPr lang="en-US" altLang="zh-CN" dirty="0"/>
              <a:t>git diff </a:t>
            </a:r>
          </a:p>
          <a:p>
            <a:r>
              <a:rPr lang="en-US" altLang="zh-CN" dirty="0"/>
              <a:t>git checkout --ours conflicts/</a:t>
            </a:r>
            <a:r>
              <a:rPr lang="en-US" altLang="zh-CN" dirty="0" err="1"/>
              <a:t>testfile</a:t>
            </a:r>
            <a:r>
              <a:rPr lang="en-US" altLang="zh-CN" dirty="0"/>
              <a:t> </a:t>
            </a:r>
            <a:br>
              <a:rPr lang="en-US" altLang="zh-CN" dirty="0"/>
            </a:br>
            <a:r>
              <a:rPr lang="en-US" altLang="zh-CN" dirty="0"/>
              <a:t>git checkout --theirs conflicts/</a:t>
            </a:r>
            <a:r>
              <a:rPr lang="en-US" altLang="zh-CN" dirty="0" err="1"/>
              <a:t>testfile</a:t>
            </a:r>
            <a:r>
              <a:rPr lang="en-US" altLang="zh-CN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06344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BAB3D-90D9-D649-97B8-CB2C9501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    </a:t>
            </a:r>
            <a:r>
              <a:rPr kumimoji="1" lang="zh-CN" altLang="en-US" dirty="0"/>
              <a:t>树冲突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：有同名文件存在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088A813-28D1-4D4F-AEC6-E091B65BAA21}"/>
              </a:ext>
            </a:extLst>
          </p:cNvPr>
          <p:cNvSpPr/>
          <p:nvPr/>
        </p:nvSpPr>
        <p:spPr>
          <a:xfrm>
            <a:off x="574307" y="1357213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Git merge </a:t>
            </a:r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addsamefile</a:t>
            </a:r>
            <a:endParaRPr lang="en-US" altLang="zh-CN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Git merge addsamefile1</a:t>
            </a:r>
          </a:p>
          <a:p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MacBook-Pro:conflicts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$ cat </a:t>
            </a:r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addsamefile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 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&lt;&lt;&lt;&lt;&lt;&lt;&lt; HEAD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111111111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000000000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333333333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555555555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777777777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111111111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||||||| merged common ancestors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=======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111111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222222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333333</a:t>
            </a:r>
            <a:endParaRPr lang="en-US" altLang="zh-CN" sz="10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322168-2A7E-1840-B360-911E627DD76D}"/>
              </a:ext>
            </a:extLst>
          </p:cNvPr>
          <p:cNvSpPr/>
          <p:nvPr/>
        </p:nvSpPr>
        <p:spPr>
          <a:xfrm>
            <a:off x="574307" y="3866805"/>
            <a:ext cx="77387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git checkout --ours conflicts/</a:t>
            </a:r>
            <a:r>
              <a:rPr lang="en-US" altLang="zh-CN" sz="1200" dirty="0" err="1"/>
              <a:t>addsamefile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395375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3B330-F931-EF48-B421-901C2BE81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   </a:t>
            </a:r>
            <a:r>
              <a:rPr kumimoji="1" lang="zh-CN" altLang="en-US" dirty="0"/>
              <a:t>树冲突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：同一文件被不同的人改成不一样的名字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33A31F-CF28-7640-AECA-5D372278E213}"/>
              </a:ext>
            </a:extLst>
          </p:cNvPr>
          <p:cNvSpPr/>
          <p:nvPr/>
        </p:nvSpPr>
        <p:spPr>
          <a:xfrm>
            <a:off x="381802" y="1374664"/>
            <a:ext cx="99364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thomastongdeMacBook-Pro:git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$ git merge origin/renamefile1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Merge made by the 'recursive' strategy.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 conflicts/{</a:t>
            </a:r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testfile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 =&gt; testfile1} | 0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 1 file changed, 0 insertions(+), 0 deletions(-)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 rename conflicts/{</a:t>
            </a:r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testfile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 =&gt; testfile1} (100%)</a:t>
            </a:r>
          </a:p>
          <a:p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thomastongdeMacBook-Pro:git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$ git merge origin/renamefile2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冲突（重命名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/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重命名）：在分支 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"HEAD" 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中重命名 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"conflicts/</a:t>
            </a:r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testfile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"-&gt;"conflicts/testfile1"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，在分支 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"origin/renamefile2" 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中重命名 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"conflicts/</a:t>
            </a:r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testfile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"-&gt;"conflicts/testfile10355"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自动合并失败，修正冲突然后提交修正的结果。</a:t>
            </a:r>
          </a:p>
          <a:p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thomastongdeMacBook-Pro:git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$ git status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位于分支 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test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您的分支领先 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'origin/master' 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共 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2 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个提交。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（使用 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"git push" 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来发布您的本地提交）</a:t>
            </a:r>
          </a:p>
          <a:p>
            <a:endParaRPr lang="zh-CN" alt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您有尚未合并的路径。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（解决冲突并运行 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"git commit"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）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（使用 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"git merge --abort" 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终止合并）</a:t>
            </a:r>
            <a:b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zh-CN" alt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未合并的路径：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（酌情使用 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"git add/rm &lt;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文件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&gt;..." 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标记解决方案）</a:t>
            </a:r>
            <a:b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zh-CN" alt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000" dirty="0">
                <a:solidFill>
                  <a:srgbClr val="C33720"/>
                </a:solidFill>
                <a:latin typeface="Menlo" panose="020B0609030804020204" pitchFamily="49" charset="0"/>
              </a:rPr>
              <a:t>双方删除：   </a:t>
            </a:r>
            <a:r>
              <a:rPr lang="en-US" altLang="zh-CN" sz="1000" dirty="0">
                <a:solidFill>
                  <a:srgbClr val="C33720"/>
                </a:solidFill>
                <a:latin typeface="Menlo" panose="020B0609030804020204" pitchFamily="49" charset="0"/>
              </a:rPr>
              <a:t>conflicts/</a:t>
            </a:r>
            <a:r>
              <a:rPr lang="en-US" altLang="zh-CN" sz="1000" dirty="0" err="1">
                <a:solidFill>
                  <a:srgbClr val="C33720"/>
                </a:solidFill>
                <a:latin typeface="Menlo" panose="020B0609030804020204" pitchFamily="49" charset="0"/>
              </a:rPr>
              <a:t>testfile</a:t>
            </a:r>
            <a:endParaRPr lang="en-US" altLang="zh-CN" sz="1000" dirty="0">
              <a:solidFill>
                <a:srgbClr val="C33720"/>
              </a:solidFill>
              <a:latin typeface="Menlo" panose="020B0609030804020204" pitchFamily="49" charset="0"/>
            </a:endParaRPr>
          </a:p>
          <a:p>
            <a:r>
              <a:rPr lang="zh-CN" altLang="en-US" sz="1000" dirty="0">
                <a:solidFill>
                  <a:srgbClr val="C33720"/>
                </a:solidFill>
                <a:latin typeface="Menlo" panose="020B0609030804020204" pitchFamily="49" charset="0"/>
              </a:rPr>
              <a:t>由我们添加： </a:t>
            </a:r>
            <a:r>
              <a:rPr lang="en-US" altLang="zh-CN" sz="1000" dirty="0">
                <a:solidFill>
                  <a:srgbClr val="C33720"/>
                </a:solidFill>
                <a:latin typeface="Menlo" panose="020B0609030804020204" pitchFamily="49" charset="0"/>
              </a:rPr>
              <a:t>conflicts/testfile1</a:t>
            </a:r>
          </a:p>
          <a:p>
            <a:r>
              <a:rPr lang="zh-CN" altLang="en-US" sz="1000" dirty="0">
                <a:solidFill>
                  <a:srgbClr val="C33720"/>
                </a:solidFill>
                <a:latin typeface="Menlo" panose="020B0609030804020204" pitchFamily="49" charset="0"/>
              </a:rPr>
              <a:t>由他们添加： </a:t>
            </a:r>
            <a:r>
              <a:rPr lang="en-US" altLang="zh-CN" sz="1000" dirty="0">
                <a:solidFill>
                  <a:srgbClr val="C33720"/>
                </a:solidFill>
                <a:latin typeface="Menlo" panose="020B0609030804020204" pitchFamily="49" charset="0"/>
              </a:rPr>
              <a:t>conflicts/testfile10355</a:t>
            </a:r>
          </a:p>
        </p:txBody>
      </p:sp>
    </p:spTree>
    <p:extLst>
      <p:ext uri="{BB962C8B-B14F-4D97-AF65-F5344CB8AC3E}">
        <p14:creationId xmlns:p14="http://schemas.microsoft.com/office/powerpoint/2010/main" val="3297017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3B72C0-7A23-454C-9CB8-E9B0700F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r>
              <a:rPr kumimoji="1" lang="zh-CN" altLang="en-US" dirty="0"/>
              <a:t>  树冲突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：改名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10B43F6-2A01-BA43-97EE-2BB8FB8A7987}"/>
              </a:ext>
            </a:extLst>
          </p:cNvPr>
          <p:cNvSpPr/>
          <p:nvPr/>
        </p:nvSpPr>
        <p:spPr>
          <a:xfrm>
            <a:off x="429926" y="1439171"/>
            <a:ext cx="6096000" cy="48628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修改尚未加入提交（使用 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"git add" 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和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/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或 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"git commit -a"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）</a:t>
            </a:r>
          </a:p>
          <a:p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thomastongdeMacBook-Pro:git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$ ls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Android Git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介绍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.pptx </a:t>
            </a:r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README.en.md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 conflicts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Git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完整技术栈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png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README.md</a:t>
            </a:r>
            <a:endParaRPr lang="en-US" altLang="zh-CN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thomastongdeMacBook-Pro:git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$ ls conflicts/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testfile1 testfile10355</a:t>
            </a:r>
          </a:p>
          <a:p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thomastongdeMacBook-Pro:git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$ git rm conflicts/testfile10355 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conflicts/testfile10355: needs merge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rm 'conflicts/testfile10355'</a:t>
            </a:r>
          </a:p>
          <a:p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thomastongdeMacBook-Pro:git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$ git status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位于分支 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test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您的分支领先 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'origin/master' 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共 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2 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个提交。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（使用 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"git push" 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来发布您的本地提交）</a:t>
            </a:r>
            <a:b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zh-CN" alt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您有尚未合并的路径。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（解决冲突并运行 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"git commit"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）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（使用 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"git merge --abort" 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终止合并）</a:t>
            </a:r>
          </a:p>
          <a:p>
            <a:endParaRPr lang="zh-CN" alt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未合并的路径：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（酌情使用 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"git add/rm &lt;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文件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&gt;..." 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标记解决方案）</a:t>
            </a:r>
          </a:p>
          <a:p>
            <a:endParaRPr lang="zh-CN" alt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000" dirty="0">
                <a:solidFill>
                  <a:srgbClr val="C33720"/>
                </a:solidFill>
                <a:latin typeface="Menlo" panose="020B0609030804020204" pitchFamily="49" charset="0"/>
              </a:rPr>
              <a:t>双方删除：   </a:t>
            </a:r>
            <a:r>
              <a:rPr lang="en-US" altLang="zh-CN" sz="1000" dirty="0">
                <a:solidFill>
                  <a:srgbClr val="C33720"/>
                </a:solidFill>
                <a:latin typeface="Menlo" panose="020B0609030804020204" pitchFamily="49" charset="0"/>
              </a:rPr>
              <a:t>conflicts/</a:t>
            </a:r>
            <a:r>
              <a:rPr lang="en-US" altLang="zh-CN" sz="1000" dirty="0" err="1">
                <a:solidFill>
                  <a:srgbClr val="C33720"/>
                </a:solidFill>
                <a:latin typeface="Menlo" panose="020B0609030804020204" pitchFamily="49" charset="0"/>
              </a:rPr>
              <a:t>testfile</a:t>
            </a:r>
            <a:endParaRPr lang="en-US" altLang="zh-CN" sz="1000" dirty="0">
              <a:solidFill>
                <a:srgbClr val="C33720"/>
              </a:solidFill>
              <a:latin typeface="Menlo" panose="020B0609030804020204" pitchFamily="49" charset="0"/>
            </a:endParaRPr>
          </a:p>
          <a:p>
            <a:r>
              <a:rPr lang="zh-CN" altLang="en-US" sz="1000" dirty="0">
                <a:solidFill>
                  <a:srgbClr val="C33720"/>
                </a:solidFill>
                <a:latin typeface="Menlo" panose="020B0609030804020204" pitchFamily="49" charset="0"/>
              </a:rPr>
              <a:t>由我们添加： </a:t>
            </a:r>
            <a:r>
              <a:rPr lang="en-US" altLang="zh-CN" sz="1000" dirty="0">
                <a:solidFill>
                  <a:srgbClr val="C33720"/>
                </a:solidFill>
                <a:latin typeface="Menlo" panose="020B0609030804020204" pitchFamily="49" charset="0"/>
              </a:rPr>
              <a:t>conflicts/testfile1</a:t>
            </a:r>
          </a:p>
          <a:p>
            <a:endParaRPr lang="en-US" altLang="zh-CN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修改尚未加入提交（使用 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"git add" 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和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/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或 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"git commit -a"</a:t>
            </a:r>
            <a:r>
              <a:rPr lang="zh-CN" alt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）</a:t>
            </a:r>
          </a:p>
          <a:p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thomastongdeMacBook-Pro:git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$ git add --all</a:t>
            </a:r>
          </a:p>
          <a:p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thomastongdeMacBook-Pro:git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$ git commit -m "Merge."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[test f6bcd49] Merge. </a:t>
            </a:r>
          </a:p>
          <a:p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thomastongdeMacBook-Pro:git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$ cd conflicts/</a:t>
            </a:r>
          </a:p>
          <a:p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thomastongdeMacBook-Pro:conflicts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thomastong</a:t>
            </a:r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$ ls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Menlo" panose="020B0609030804020204" pitchFamily="49" charset="0"/>
              </a:rPr>
              <a:t>testfile1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66903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8">
            <a:extLst>
              <a:ext uri="{FF2B5EF4-FFF2-40B4-BE49-F238E27FC236}">
                <a16:creationId xmlns:a16="http://schemas.microsoft.com/office/drawing/2014/main" id="{F7EC5409-4958-3A4E-A677-CC120FB9D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6965624"/>
              </p:ext>
            </p:extLst>
          </p:nvPr>
        </p:nvGraphicFramePr>
        <p:xfrm>
          <a:off x="2258729" y="1654175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0904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8260B0F-5A71-1E4A-90D0-C52007AEDDC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   </a:t>
            </a:r>
            <a:r>
              <a:rPr kumimoji="1" lang="en-US" altLang="zh-CN" dirty="0">
                <a:solidFill>
                  <a:schemeClr val="bg1"/>
                </a:solidFill>
              </a:rPr>
              <a:t>5.1</a:t>
            </a:r>
            <a:r>
              <a:rPr kumimoji="1" lang="zh-CN" altLang="en-US" dirty="0">
                <a:solidFill>
                  <a:schemeClr val="bg1"/>
                </a:solidFill>
              </a:rPr>
              <a:t> 分支管理模型</a:t>
            </a:r>
            <a:r>
              <a:rPr kumimoji="1" lang="en-US" altLang="zh-CN" dirty="0">
                <a:solidFill>
                  <a:schemeClr val="bg1"/>
                </a:solidFill>
              </a:rPr>
              <a:t>-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Master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040482-8EC9-4343-BE5C-00C4E908ECE4}"/>
              </a:ext>
            </a:extLst>
          </p:cNvPr>
          <p:cNvSpPr/>
          <p:nvPr/>
        </p:nvSpPr>
        <p:spPr>
          <a:xfrm>
            <a:off x="498438" y="14182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所有工作在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master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分支。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86882-C335-624C-AD63-FC7742F728E9}"/>
              </a:ext>
            </a:extLst>
          </p:cNvPr>
          <p:cNvSpPr/>
          <p:nvPr/>
        </p:nvSpPr>
        <p:spPr>
          <a:xfrm>
            <a:off x="498438" y="178756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工作流程：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git checkout master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.....develop.....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.....test..... 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.....release.....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3E6599-0B43-9645-A7A7-2912EA63BB0C}"/>
              </a:ext>
            </a:extLst>
          </p:cNvPr>
          <p:cNvSpPr/>
          <p:nvPr/>
        </p:nvSpPr>
        <p:spPr>
          <a:xfrm>
            <a:off x="498438" y="346488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优点：简单</a:t>
            </a:r>
          </a:p>
          <a:p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缺点：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master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上开发影响其上的构建。</a:t>
            </a:r>
          </a:p>
          <a:p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适用：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单</a:t>
            </a:r>
            <a:r>
              <a:rPr lang="en-US" dirty="0" err="1">
                <a:solidFill>
                  <a:srgbClr val="000000"/>
                </a:solidFill>
                <a:latin typeface="Times" pitchFamily="2" charset="0"/>
              </a:rPr>
              <a:t>featrue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。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项目无构建过程。</a:t>
            </a:r>
            <a:endParaRPr lang="zh-CN" altLang="en-US" b="0" i="0" dirty="0">
              <a:solidFill>
                <a:srgbClr val="000000"/>
              </a:solidFill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61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8260B0F-5A71-1E4A-90D0-C52007AEDDC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   </a:t>
            </a:r>
            <a:r>
              <a:rPr kumimoji="1" lang="en-US" altLang="zh-CN" dirty="0">
                <a:solidFill>
                  <a:schemeClr val="bg1"/>
                </a:solidFill>
              </a:rPr>
              <a:t>5.2</a:t>
            </a:r>
            <a:r>
              <a:rPr kumimoji="1" lang="zh-CN" altLang="en-US" dirty="0">
                <a:solidFill>
                  <a:schemeClr val="bg1"/>
                </a:solidFill>
              </a:rPr>
              <a:t> 分支管理模型</a:t>
            </a:r>
            <a:r>
              <a:rPr kumimoji="1" lang="en-US" altLang="zh-CN" dirty="0">
                <a:solidFill>
                  <a:schemeClr val="bg1"/>
                </a:solidFill>
              </a:rPr>
              <a:t>-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Master/Develop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E86419-E144-6440-BD6B-7D24D2D7CD5F}"/>
              </a:ext>
            </a:extLst>
          </p:cNvPr>
          <p:cNvSpPr/>
          <p:nvPr/>
        </p:nvSpPr>
        <p:spPr>
          <a:xfrm>
            <a:off x="473336" y="1282477"/>
            <a:ext cx="645458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master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是主分支。</a:t>
            </a:r>
          </a:p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develop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是开发分支，开发完成后合并到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master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分支。</a:t>
            </a:r>
            <a:endParaRPr lang="en-US" altLang="zh-CN" dirty="0">
              <a:solidFill>
                <a:srgbClr val="000000"/>
              </a:solidFill>
              <a:latin typeface="Times" pitchFamily="2" charset="0"/>
            </a:endParaRPr>
          </a:p>
          <a:p>
            <a:endParaRPr lang="zh-CN" altLang="en-US" dirty="0">
              <a:solidFill>
                <a:srgbClr val="000000"/>
              </a:solidFill>
              <a:latin typeface="Times" pitchFamily="2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工作流程：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checkout -b develop </a:t>
            </a:r>
            <a:r>
              <a:rPr lang="en-US" sz="1200" i="1" dirty="0">
                <a:solidFill>
                  <a:srgbClr val="6C6C6C"/>
                </a:solidFill>
                <a:latin typeface="Times" pitchFamily="2" charset="0"/>
              </a:rPr>
              <a:t># from master</a:t>
            </a:r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 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rebase master 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.....develop..... 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.....test..... 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.....release..... 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checkout master 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merge develop 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branch --delete develop </a:t>
            </a:r>
          </a:p>
          <a:p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优点：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develop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分支上开发不会影响到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master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分支的构建过程。</a:t>
            </a:r>
          </a:p>
          <a:p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缺点：</a:t>
            </a:r>
          </a:p>
          <a:p>
            <a:pPr lvl="1"/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不利于同时开发多个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feature，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所有</a:t>
            </a:r>
            <a:r>
              <a:rPr lang="en-US" dirty="0" err="1">
                <a:solidFill>
                  <a:srgbClr val="000000"/>
                </a:solidFill>
                <a:latin typeface="Times" pitchFamily="2" charset="0"/>
              </a:rPr>
              <a:t>featrue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都工作在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develop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分支，相互之间会干扰。</a:t>
            </a:r>
          </a:p>
          <a:p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适用：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Times" pitchFamily="2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、单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feature。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Times" pitchFamily="2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、项目需要从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master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构建。</a:t>
            </a:r>
            <a:endParaRPr lang="zh-CN" altLang="en-US" b="0" i="0" dirty="0">
              <a:solidFill>
                <a:srgbClr val="000000"/>
              </a:solidFill>
              <a:effectLst/>
              <a:latin typeface="Times" pitchFamily="2" charset="0"/>
            </a:endParaRPr>
          </a:p>
        </p:txBody>
      </p:sp>
      <p:pic>
        <p:nvPicPr>
          <p:cNvPr id="8" name="图片 5">
            <a:extLst>
              <a:ext uri="{FF2B5EF4-FFF2-40B4-BE49-F238E27FC236}">
                <a16:creationId xmlns:a16="http://schemas.microsoft.com/office/drawing/2014/main" id="{9D388C95-CC5C-4040-B713-F2AAF6F8F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231" y="1361572"/>
            <a:ext cx="3143002" cy="47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53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8260B0F-5A71-1E4A-90D0-C52007AEDDC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   </a:t>
            </a:r>
            <a:r>
              <a:rPr kumimoji="1" lang="en-US" altLang="zh-CN" dirty="0">
                <a:solidFill>
                  <a:schemeClr val="bg1"/>
                </a:solidFill>
              </a:rPr>
              <a:t>5.3</a:t>
            </a:r>
            <a:r>
              <a:rPr kumimoji="1" lang="zh-CN" altLang="en-US" dirty="0">
                <a:solidFill>
                  <a:schemeClr val="bg1"/>
                </a:solidFill>
              </a:rPr>
              <a:t> 分支管理模型</a:t>
            </a:r>
            <a:r>
              <a:rPr kumimoji="1" lang="en-US" altLang="zh-CN" dirty="0">
                <a:solidFill>
                  <a:schemeClr val="bg1"/>
                </a:solidFill>
              </a:rPr>
              <a:t>-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Master/Develop/Feature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E86419-E144-6440-BD6B-7D24D2D7CD5F}"/>
              </a:ext>
            </a:extLst>
          </p:cNvPr>
          <p:cNvSpPr/>
          <p:nvPr/>
        </p:nvSpPr>
        <p:spPr>
          <a:xfrm>
            <a:off x="462578" y="1179288"/>
            <a:ext cx="10413403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master</a:t>
            </a:r>
            <a:r>
              <a:rPr lang="zh-CN" altLang="en-US" dirty="0"/>
              <a:t>和</a:t>
            </a:r>
            <a:r>
              <a:rPr lang="en-US" dirty="0"/>
              <a:t>develop</a:t>
            </a:r>
            <a:r>
              <a:rPr lang="zh-CN" altLang="en-US" dirty="0"/>
              <a:t>是主分支。</a:t>
            </a:r>
          </a:p>
          <a:p>
            <a:r>
              <a:rPr lang="zh-CN" altLang="en-US" dirty="0"/>
              <a:t>开发人员工作在各自的</a:t>
            </a:r>
            <a:r>
              <a:rPr lang="en-US" dirty="0"/>
              <a:t>feature</a:t>
            </a:r>
            <a:r>
              <a:rPr lang="zh-CN" altLang="en-US" dirty="0"/>
              <a:t>分支上，经过开发、模块测试后合并到</a:t>
            </a:r>
            <a:r>
              <a:rPr lang="en-US" dirty="0"/>
              <a:t>develop</a:t>
            </a:r>
            <a:r>
              <a:rPr lang="zh-CN" altLang="en-US" dirty="0"/>
              <a:t>分支。</a:t>
            </a:r>
          </a:p>
          <a:p>
            <a:r>
              <a:rPr lang="en-US" dirty="0"/>
              <a:t>develop</a:t>
            </a:r>
            <a:r>
              <a:rPr lang="zh-CN" altLang="en-US" dirty="0"/>
              <a:t>分支代码经过系统测试，</a:t>
            </a:r>
            <a:r>
              <a:rPr lang="en-US" dirty="0"/>
              <a:t>release</a:t>
            </a:r>
            <a:r>
              <a:rPr lang="zh-CN" altLang="en-US" dirty="0"/>
              <a:t>之后合并到</a:t>
            </a:r>
            <a:r>
              <a:rPr lang="en-US" dirty="0"/>
              <a:t>master</a:t>
            </a:r>
            <a:r>
              <a:rPr lang="zh-CN" altLang="en-US" dirty="0"/>
              <a:t>分支。</a:t>
            </a:r>
          </a:p>
          <a:p>
            <a:endParaRPr lang="zh-CN" altLang="en-US" dirty="0">
              <a:solidFill>
                <a:srgbClr val="000000"/>
              </a:solidFill>
              <a:latin typeface="Times" pitchFamily="2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工作流程：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</a:t>
            </a:r>
            <a:r>
              <a:rPr lang="en-US" sz="1200" dirty="0" err="1">
                <a:solidFill>
                  <a:srgbClr val="000000"/>
                </a:solidFill>
                <a:latin typeface="Times" pitchFamily="2" charset="0"/>
              </a:rPr>
              <a:t>chechout</a:t>
            </a:r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 -b feature # from develop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.....develop.....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.....feature test.....</a:t>
            </a:r>
          </a:p>
          <a:p>
            <a:pPr lvl="1"/>
            <a:endParaRPr lang="en-US" sz="1200" dirty="0">
              <a:solidFill>
                <a:srgbClr val="000000"/>
              </a:solidFill>
              <a:latin typeface="Times" pitchFamily="2" charset="0"/>
            </a:endParaRP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checkout develop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merge feature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branch --delete feature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.....system test.....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.....release.....</a:t>
            </a:r>
          </a:p>
          <a:p>
            <a:pPr lvl="1"/>
            <a:endParaRPr lang="en-US" sz="1200" dirty="0">
              <a:solidFill>
                <a:srgbClr val="000000"/>
              </a:solidFill>
              <a:latin typeface="Times" pitchFamily="2" charset="0"/>
            </a:endParaRP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checkout master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merge develop</a:t>
            </a:r>
          </a:p>
          <a:p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优点：</a:t>
            </a:r>
          </a:p>
          <a:p>
            <a:pPr lvl="1"/>
            <a:r>
              <a:rPr lang="en-US" sz="1400" dirty="0"/>
              <a:t>develop</a:t>
            </a:r>
            <a:r>
              <a:rPr lang="zh-CN" altLang="en-US" sz="1400" dirty="0"/>
              <a:t>结合多个</a:t>
            </a:r>
            <a:r>
              <a:rPr lang="en-US" sz="1400" dirty="0" err="1"/>
              <a:t>featrue</a:t>
            </a:r>
            <a:r>
              <a:rPr lang="zh-CN" altLang="en-US" sz="1400" dirty="0"/>
              <a:t>分支有利于多人合作 </a:t>
            </a:r>
            <a:r>
              <a:rPr lang="zh-CN" altLang="en-US" sz="1400" dirty="0">
                <a:solidFill>
                  <a:srgbClr val="000000"/>
                </a:solidFill>
                <a:latin typeface="Times" pitchFamily="2" charset="0"/>
              </a:rPr>
              <a:t>。</a:t>
            </a:r>
          </a:p>
          <a:p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缺点：</a:t>
            </a:r>
          </a:p>
          <a:p>
            <a:pPr lvl="1"/>
            <a:r>
              <a:rPr lang="zh-CN" altLang="en-US" sz="1400" dirty="0"/>
              <a:t>由于</a:t>
            </a:r>
            <a:r>
              <a:rPr lang="en-US" sz="1400" dirty="0"/>
              <a:t>release</a:t>
            </a:r>
            <a:r>
              <a:rPr lang="zh-CN" altLang="en-US" sz="1400" dirty="0"/>
              <a:t>从</a:t>
            </a:r>
            <a:r>
              <a:rPr lang="en-US" sz="1400" dirty="0"/>
              <a:t>develop</a:t>
            </a:r>
            <a:r>
              <a:rPr lang="zh-CN" altLang="en-US" sz="1400" dirty="0"/>
              <a:t>构建，而</a:t>
            </a:r>
            <a:r>
              <a:rPr lang="en-US" sz="1400" dirty="0"/>
              <a:t>develop</a:t>
            </a:r>
            <a:r>
              <a:rPr lang="zh-CN" altLang="en-US" sz="1400" dirty="0"/>
              <a:t>是不断变化的，所以</a:t>
            </a:r>
            <a:r>
              <a:rPr lang="en-US" sz="1400" dirty="0"/>
              <a:t>release</a:t>
            </a:r>
            <a:r>
              <a:rPr lang="zh-CN" altLang="en-US" sz="1400" dirty="0"/>
              <a:t>过程中出现的</a:t>
            </a:r>
            <a:r>
              <a:rPr lang="en-US" sz="1400" dirty="0"/>
              <a:t>bug</a:t>
            </a:r>
            <a:r>
              <a:rPr lang="zh-CN" altLang="en-US" sz="1400" dirty="0"/>
              <a:t>修复和</a:t>
            </a:r>
            <a:r>
              <a:rPr lang="en-US" sz="1400" dirty="0"/>
              <a:t>develop</a:t>
            </a:r>
            <a:r>
              <a:rPr lang="zh-CN" altLang="en-US" sz="1400" dirty="0"/>
              <a:t>分支上来自正在进行的</a:t>
            </a:r>
            <a:r>
              <a:rPr lang="en-US" sz="1400" dirty="0"/>
              <a:t>feature</a:t>
            </a:r>
            <a:r>
              <a:rPr lang="zh-CN" altLang="en-US" sz="1400" dirty="0"/>
              <a:t>代码变更会相互影响。</a:t>
            </a:r>
          </a:p>
          <a:p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适用：</a:t>
            </a:r>
          </a:p>
          <a:p>
            <a:pPr lvl="1"/>
            <a:r>
              <a:rPr lang="en-US" altLang="zh-CN" sz="1400" dirty="0"/>
              <a:t>1</a:t>
            </a:r>
            <a:r>
              <a:rPr lang="zh-CN" altLang="en-US" sz="1400" dirty="0"/>
              <a:t>、多</a:t>
            </a:r>
            <a:r>
              <a:rPr lang="en-US" sz="1400" dirty="0"/>
              <a:t>feature</a:t>
            </a:r>
          </a:p>
          <a:p>
            <a:pPr lvl="1"/>
            <a:r>
              <a:rPr lang="en-US" altLang="zh-CN" sz="1400" dirty="0"/>
              <a:t>2</a:t>
            </a:r>
            <a:r>
              <a:rPr lang="zh-CN" altLang="en-US" sz="1400" dirty="0"/>
              <a:t>、</a:t>
            </a:r>
            <a:r>
              <a:rPr lang="en-US" sz="1400" dirty="0"/>
              <a:t>develop</a:t>
            </a:r>
            <a:r>
              <a:rPr lang="zh-CN" altLang="en-US" sz="1400" dirty="0"/>
              <a:t>在</a:t>
            </a:r>
            <a:r>
              <a:rPr lang="en-US" sz="1400" dirty="0"/>
              <a:t>release</a:t>
            </a:r>
            <a:r>
              <a:rPr lang="zh-CN" altLang="en-US" sz="1400" dirty="0"/>
              <a:t>过程中不能修改</a:t>
            </a:r>
          </a:p>
        </p:txBody>
      </p:sp>
    </p:spTree>
    <p:extLst>
      <p:ext uri="{BB962C8B-B14F-4D97-AF65-F5344CB8AC3E}">
        <p14:creationId xmlns:p14="http://schemas.microsoft.com/office/powerpoint/2010/main" val="3240344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8260B0F-5A71-1E4A-90D0-C52007AEDDC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   </a:t>
            </a:r>
            <a:r>
              <a:rPr kumimoji="1" lang="en-US" altLang="zh-CN" dirty="0">
                <a:solidFill>
                  <a:schemeClr val="bg1"/>
                </a:solidFill>
              </a:rPr>
              <a:t>5.4</a:t>
            </a:r>
            <a:r>
              <a:rPr kumimoji="1" lang="zh-CN" altLang="en-US" dirty="0">
                <a:solidFill>
                  <a:schemeClr val="bg1"/>
                </a:solidFill>
              </a:rPr>
              <a:t> 分支管理模型</a:t>
            </a:r>
            <a:r>
              <a:rPr kumimoji="1" lang="en-US" altLang="zh-CN" dirty="0">
                <a:solidFill>
                  <a:schemeClr val="bg1"/>
                </a:solidFill>
              </a:rPr>
              <a:t>-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Master/Develop/Feature/Release</a:t>
            </a:r>
            <a:endParaRPr lang="en-US" sz="32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E86419-E144-6440-BD6B-7D24D2D7CD5F}"/>
              </a:ext>
            </a:extLst>
          </p:cNvPr>
          <p:cNvSpPr/>
          <p:nvPr/>
        </p:nvSpPr>
        <p:spPr>
          <a:xfrm>
            <a:off x="462579" y="1179288"/>
            <a:ext cx="593822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release</a:t>
            </a:r>
            <a:r>
              <a:rPr lang="zh-CN" altLang="en-US" dirty="0"/>
              <a:t>版本的构建和</a:t>
            </a:r>
            <a:r>
              <a:rPr lang="en-US" dirty="0"/>
              <a:t>bug</a:t>
            </a:r>
            <a:r>
              <a:rPr lang="zh-CN" altLang="en-US" dirty="0"/>
              <a:t>修复在单独的</a:t>
            </a:r>
            <a:r>
              <a:rPr lang="en-US" dirty="0"/>
              <a:t>release</a:t>
            </a:r>
            <a:r>
              <a:rPr lang="zh-CN" altLang="en-US" dirty="0"/>
              <a:t>分支上进行。</a:t>
            </a:r>
          </a:p>
          <a:p>
            <a:endParaRPr lang="en-US" altLang="zh-CN" dirty="0">
              <a:solidFill>
                <a:srgbClr val="000000"/>
              </a:solidFill>
              <a:latin typeface="Times" pitchFamily="2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工作流程：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</a:t>
            </a:r>
            <a:r>
              <a:rPr lang="en-US" sz="1200" dirty="0" err="1">
                <a:solidFill>
                  <a:srgbClr val="000000"/>
                </a:solidFill>
                <a:latin typeface="Times" pitchFamily="2" charset="0"/>
              </a:rPr>
              <a:t>chechout</a:t>
            </a:r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 -b feature # from develop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.....develop.....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.....feature test.....</a:t>
            </a:r>
          </a:p>
          <a:p>
            <a:pPr lvl="1"/>
            <a:endParaRPr lang="en-US" sz="1200" dirty="0">
              <a:solidFill>
                <a:srgbClr val="000000"/>
              </a:solidFill>
              <a:latin typeface="Times" pitchFamily="2" charset="0"/>
            </a:endParaRP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checkout develop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merge feature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branch --delete feature</a:t>
            </a:r>
          </a:p>
          <a:p>
            <a:pPr lvl="1"/>
            <a:endParaRPr lang="en-US" sz="1200" dirty="0">
              <a:solidFill>
                <a:srgbClr val="000000"/>
              </a:solidFill>
              <a:latin typeface="Times" pitchFamily="2" charset="0"/>
            </a:endParaRP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checkout -b release # from develop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.....test.....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.....fix bug.....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.....release.....</a:t>
            </a:r>
          </a:p>
          <a:p>
            <a:pPr lvl="1"/>
            <a:endParaRPr lang="en-US" sz="1200" dirty="0">
              <a:solidFill>
                <a:srgbClr val="000000"/>
              </a:solidFill>
              <a:latin typeface="Times" pitchFamily="2" charset="0"/>
            </a:endParaRP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checkout develop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merge release</a:t>
            </a:r>
          </a:p>
          <a:p>
            <a:pPr lvl="1"/>
            <a:endParaRPr lang="en-US" sz="1200" dirty="0">
              <a:solidFill>
                <a:srgbClr val="000000"/>
              </a:solidFill>
              <a:latin typeface="Times" pitchFamily="2" charset="0"/>
            </a:endParaRP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checkout master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merge release</a:t>
            </a:r>
          </a:p>
          <a:p>
            <a:pPr lvl="1"/>
            <a:endParaRPr lang="en-US" sz="1200" dirty="0">
              <a:solidFill>
                <a:srgbClr val="000000"/>
              </a:solidFill>
              <a:latin typeface="Times" pitchFamily="2" charset="0"/>
            </a:endParaRP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branch --delete release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F4F675-33BB-384F-AFF1-A4D2F966BDB1}"/>
              </a:ext>
            </a:extLst>
          </p:cNvPr>
          <p:cNvSpPr/>
          <p:nvPr/>
        </p:nvSpPr>
        <p:spPr>
          <a:xfrm>
            <a:off x="4830185" y="1869473"/>
            <a:ext cx="713590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优点：</a:t>
            </a:r>
            <a:endParaRPr lang="en-US" altLang="zh-CN" dirty="0">
              <a:solidFill>
                <a:srgbClr val="000000"/>
              </a:solidFill>
              <a:latin typeface="Times" pitchFamily="2" charset="0"/>
            </a:endParaRPr>
          </a:p>
          <a:p>
            <a:pPr lvl="1"/>
            <a:r>
              <a:rPr lang="en-US" altLang="zh-CN" sz="1400" dirty="0"/>
              <a:t>1</a:t>
            </a:r>
            <a:r>
              <a:rPr lang="zh-CN" altLang="en-US" sz="1400" dirty="0"/>
              <a:t>、</a:t>
            </a:r>
            <a:r>
              <a:rPr lang="en-US" sz="1400" dirty="0"/>
              <a:t>release</a:t>
            </a:r>
            <a:r>
              <a:rPr lang="zh-CN" altLang="en-US" sz="1400" dirty="0"/>
              <a:t>版本的工作不会影响</a:t>
            </a:r>
            <a:r>
              <a:rPr lang="en-US" sz="1400" dirty="0"/>
              <a:t>develop</a:t>
            </a:r>
            <a:r>
              <a:rPr lang="zh-CN" altLang="en-US" sz="1400" dirty="0"/>
              <a:t>上正在进行的开发。</a:t>
            </a:r>
            <a:endParaRPr lang="en-US" altLang="zh-CN" sz="1400" dirty="0"/>
          </a:p>
          <a:p>
            <a:pPr lvl="1"/>
            <a:r>
              <a:rPr lang="en-US" altLang="zh-CN" sz="1400" dirty="0"/>
              <a:t>2</a:t>
            </a:r>
            <a:r>
              <a:rPr lang="zh-CN" altLang="en-US" sz="1400" dirty="0"/>
              <a:t>、如果线上线上</a:t>
            </a:r>
            <a:r>
              <a:rPr lang="en-US" sz="1400" dirty="0"/>
              <a:t>bugfix</a:t>
            </a:r>
            <a:r>
              <a:rPr lang="zh-CN" altLang="en-US" sz="1400" dirty="0"/>
              <a:t>可能会和</a:t>
            </a:r>
            <a:r>
              <a:rPr lang="en-US" sz="1400" dirty="0"/>
              <a:t>develop</a:t>
            </a:r>
            <a:r>
              <a:rPr lang="zh-CN" altLang="en-US" sz="1400" dirty="0"/>
              <a:t>冲突。如果</a:t>
            </a:r>
            <a:r>
              <a:rPr lang="en-US" sz="1400" dirty="0"/>
              <a:t>release</a:t>
            </a:r>
            <a:r>
              <a:rPr lang="zh-CN" altLang="en-US" sz="1400" dirty="0"/>
              <a:t>版本出现</a:t>
            </a:r>
            <a:r>
              <a:rPr lang="en-US" sz="1400" dirty="0"/>
              <a:t>bug，</a:t>
            </a:r>
            <a:r>
              <a:rPr lang="zh-CN" altLang="en-US" sz="1400" dirty="0"/>
              <a:t>如果基于</a:t>
            </a:r>
            <a:r>
              <a:rPr lang="en-US" sz="1400" dirty="0"/>
              <a:t>develop</a:t>
            </a:r>
            <a:r>
              <a:rPr lang="zh-CN" altLang="en-US" sz="1400" dirty="0"/>
              <a:t>创建分支，此时</a:t>
            </a:r>
            <a:r>
              <a:rPr lang="en-US" sz="1400" dirty="0"/>
              <a:t>develop</a:t>
            </a:r>
            <a:r>
              <a:rPr lang="zh-CN" altLang="en-US" sz="1400" dirty="0"/>
              <a:t>分支可能与</a:t>
            </a:r>
            <a:r>
              <a:rPr lang="en-US" sz="1400" dirty="0"/>
              <a:t>master</a:t>
            </a:r>
            <a:r>
              <a:rPr lang="zh-CN" altLang="en-US" sz="1400" dirty="0"/>
              <a:t>分支已经不一致。</a:t>
            </a:r>
            <a:endParaRPr lang="en-US" altLang="zh-CN" sz="1400" dirty="0"/>
          </a:p>
          <a:p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适用：</a:t>
            </a:r>
          </a:p>
          <a:p>
            <a:pPr lvl="1"/>
            <a:r>
              <a:rPr lang="en-US" altLang="zh-CN" sz="1400" dirty="0"/>
              <a:t>1</a:t>
            </a:r>
            <a:r>
              <a:rPr lang="zh-CN" altLang="en-US" sz="1400" dirty="0"/>
              <a:t>、多</a:t>
            </a:r>
            <a:r>
              <a:rPr lang="en-US" sz="1400" dirty="0"/>
              <a:t>feature</a:t>
            </a:r>
          </a:p>
          <a:p>
            <a:pPr lvl="1"/>
            <a:r>
              <a:rPr lang="en-US" altLang="zh-CN" sz="1400" dirty="0"/>
              <a:t>2</a:t>
            </a:r>
            <a:r>
              <a:rPr lang="zh-CN" altLang="en-US" sz="1400" dirty="0"/>
              <a:t>、</a:t>
            </a:r>
            <a:r>
              <a:rPr lang="en-US" dirty="0"/>
              <a:t> develop</a:t>
            </a:r>
            <a:r>
              <a:rPr lang="zh-CN" altLang="en-US" dirty="0"/>
              <a:t>的功能不受</a:t>
            </a:r>
            <a:r>
              <a:rPr lang="en-US" dirty="0"/>
              <a:t>release</a:t>
            </a:r>
            <a:r>
              <a:rPr lang="zh-CN" altLang="en-US" dirty="0"/>
              <a:t>影响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74429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8">
            <a:extLst>
              <a:ext uri="{FF2B5EF4-FFF2-40B4-BE49-F238E27FC236}">
                <a16:creationId xmlns:a16="http://schemas.microsoft.com/office/drawing/2014/main" id="{F7EC5409-4958-3A4E-A677-CC120FB9D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3876414"/>
              </p:ext>
            </p:extLst>
          </p:nvPr>
        </p:nvGraphicFramePr>
        <p:xfrm>
          <a:off x="2258729" y="1654175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3906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B8260B0F-5A71-1E4A-90D0-C52007AEDDC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   </a:t>
            </a:r>
            <a:r>
              <a:rPr kumimoji="1" lang="en-US" altLang="zh-CN" dirty="0">
                <a:solidFill>
                  <a:schemeClr val="bg1"/>
                </a:solidFill>
              </a:rPr>
              <a:t>5.5</a:t>
            </a:r>
            <a:r>
              <a:rPr kumimoji="1" lang="zh-CN" altLang="en-US" dirty="0">
                <a:solidFill>
                  <a:schemeClr val="bg1"/>
                </a:solidFill>
              </a:rPr>
              <a:t> 分支管理模型</a:t>
            </a:r>
            <a:r>
              <a:rPr kumimoji="1" lang="en-US" altLang="zh-CN" dirty="0">
                <a:solidFill>
                  <a:schemeClr val="bg1"/>
                </a:solidFill>
              </a:rPr>
              <a:t>-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sz="3200" dirty="0">
                <a:solidFill>
                  <a:schemeClr val="bg1"/>
                </a:solidFill>
              </a:rPr>
              <a:t>Master/Develop/Feature/Release/Bugfix</a:t>
            </a:r>
            <a:endParaRPr lang="en-US" sz="32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E86419-E144-6440-BD6B-7D24D2D7CD5F}"/>
              </a:ext>
            </a:extLst>
          </p:cNvPr>
          <p:cNvSpPr/>
          <p:nvPr/>
        </p:nvSpPr>
        <p:spPr>
          <a:xfrm>
            <a:off x="462578" y="1179288"/>
            <a:ext cx="105640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考虑这样一直情况：</a:t>
            </a:r>
          </a:p>
          <a:p>
            <a:r>
              <a:rPr lang="zh-CN" altLang="en-US" dirty="0"/>
              <a:t>线上正在运行的</a:t>
            </a:r>
            <a:r>
              <a:rPr lang="en-US" altLang="zh-CN" dirty="0"/>
              <a:t>0.1</a:t>
            </a:r>
            <a:r>
              <a:rPr lang="zh-CN" altLang="en-US" dirty="0"/>
              <a:t>版本出现了问题，需要进行修复，而我们正在测试</a:t>
            </a:r>
            <a:r>
              <a:rPr lang="en-US" dirty="0"/>
              <a:t>release</a:t>
            </a:r>
            <a:r>
              <a:rPr lang="zh-CN" altLang="en-US" dirty="0"/>
              <a:t>版本是</a:t>
            </a:r>
            <a:r>
              <a:rPr lang="en-US" altLang="zh-CN" dirty="0"/>
              <a:t>1.0</a:t>
            </a:r>
          </a:p>
          <a:p>
            <a:r>
              <a:rPr lang="zh-CN" altLang="en-US" dirty="0"/>
              <a:t>这是应该从</a:t>
            </a:r>
            <a:r>
              <a:rPr lang="en-US" dirty="0"/>
              <a:t>master</a:t>
            </a:r>
            <a:r>
              <a:rPr lang="zh-CN" altLang="en-US" dirty="0"/>
              <a:t>新建一个</a:t>
            </a:r>
            <a:r>
              <a:rPr lang="en-US" dirty="0"/>
              <a:t>bugfix</a:t>
            </a:r>
            <a:r>
              <a:rPr lang="zh-CN" altLang="en-US" dirty="0"/>
              <a:t>分支进行修复，那么</a:t>
            </a:r>
            <a:r>
              <a:rPr lang="en-US" dirty="0"/>
              <a:t>bugfix</a:t>
            </a:r>
            <a:r>
              <a:rPr lang="zh-CN" altLang="en-US" dirty="0"/>
              <a:t>分支应该如何与其他分支进行合并呢？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F4F675-33BB-384F-AFF1-A4D2F966BDB1}"/>
              </a:ext>
            </a:extLst>
          </p:cNvPr>
          <p:cNvSpPr/>
          <p:nvPr/>
        </p:nvSpPr>
        <p:spPr>
          <a:xfrm>
            <a:off x="5394960" y="2358576"/>
            <a:ext cx="49646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优点：</a:t>
            </a:r>
            <a:endParaRPr lang="en-US" altLang="zh-CN" dirty="0">
              <a:solidFill>
                <a:srgbClr val="000000"/>
              </a:solidFill>
              <a:latin typeface="Times" pitchFamily="2" charset="0"/>
            </a:endParaRPr>
          </a:p>
          <a:p>
            <a:pPr lvl="1"/>
            <a:r>
              <a:rPr lang="en-US" altLang="zh-CN" sz="1400" dirty="0"/>
              <a:t>1</a:t>
            </a:r>
            <a:r>
              <a:rPr lang="zh-CN" altLang="en-US" sz="1400" dirty="0"/>
              <a:t>、</a:t>
            </a:r>
            <a:r>
              <a:rPr lang="zh-CN" altLang="en-US" dirty="0"/>
              <a:t>解决了</a:t>
            </a:r>
            <a:r>
              <a:rPr lang="en-US" dirty="0"/>
              <a:t>bugfix</a:t>
            </a:r>
            <a:r>
              <a:rPr lang="zh-CN" altLang="en-US" dirty="0"/>
              <a:t>和</a:t>
            </a:r>
            <a:r>
              <a:rPr lang="en-US" dirty="0"/>
              <a:t>develop</a:t>
            </a:r>
            <a:r>
              <a:rPr lang="zh-CN" altLang="en-US" dirty="0"/>
              <a:t>版本冲突的问题。</a:t>
            </a:r>
          </a:p>
          <a:p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适用：</a:t>
            </a:r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、多</a:t>
            </a:r>
            <a:r>
              <a:rPr lang="en-US" dirty="0"/>
              <a:t>feature</a:t>
            </a:r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dirty="0"/>
              <a:t> release</a:t>
            </a:r>
            <a:r>
              <a:rPr lang="zh-CN" altLang="en-US" dirty="0"/>
              <a:t>不受线上版本</a:t>
            </a:r>
            <a:r>
              <a:rPr lang="en-US" dirty="0"/>
              <a:t>bugfix</a:t>
            </a:r>
            <a:r>
              <a:rPr lang="zh-CN" altLang="en-US" dirty="0"/>
              <a:t>影响。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F03937-5A8B-364B-AF73-A053A0C67FE1}"/>
              </a:ext>
            </a:extLst>
          </p:cNvPr>
          <p:cNvSpPr/>
          <p:nvPr/>
        </p:nvSpPr>
        <p:spPr>
          <a:xfrm>
            <a:off x="462578" y="2102618"/>
            <a:ext cx="6096000" cy="44319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" pitchFamily="2" charset="0"/>
              </a:rPr>
              <a:t>工作流程：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checkout -b bugfix # from master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.....fix.....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.....test.....</a:t>
            </a:r>
          </a:p>
          <a:p>
            <a:pPr lvl="1"/>
            <a:endParaRPr lang="en-US" sz="1200" dirty="0">
              <a:solidFill>
                <a:srgbClr val="000000"/>
              </a:solidFill>
              <a:latin typeface="Times" pitchFamily="2" charset="0"/>
            </a:endParaRP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checkout master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merge bugfix</a:t>
            </a:r>
          </a:p>
          <a:p>
            <a:pPr lvl="1"/>
            <a:endParaRPr lang="en-US" sz="1200" dirty="0">
              <a:solidFill>
                <a:srgbClr val="000000"/>
              </a:solidFill>
              <a:latin typeface="Times" pitchFamily="2" charset="0"/>
            </a:endParaRP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checkout develop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merge bugfix</a:t>
            </a:r>
          </a:p>
          <a:p>
            <a:pPr lvl="1"/>
            <a:endParaRPr lang="en-US" sz="1200" dirty="0">
              <a:solidFill>
                <a:srgbClr val="000000"/>
              </a:solidFill>
              <a:latin typeface="Times" pitchFamily="2" charset="0"/>
            </a:endParaRP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branch --delete bugfix</a:t>
            </a:r>
          </a:p>
          <a:p>
            <a:pPr lvl="1"/>
            <a:endParaRPr lang="en-US" sz="1200" dirty="0">
              <a:solidFill>
                <a:srgbClr val="000000"/>
              </a:solidFill>
              <a:latin typeface="Times" pitchFamily="2" charset="0"/>
            </a:endParaRP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checkout release # from develop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rebase develop</a:t>
            </a:r>
          </a:p>
          <a:p>
            <a:pPr lvl="1"/>
            <a:endParaRPr lang="en-US" sz="1200" dirty="0">
              <a:solidFill>
                <a:srgbClr val="000000"/>
              </a:solidFill>
              <a:latin typeface="Times" pitchFamily="2" charset="0"/>
            </a:endParaRP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checkout develop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merge release</a:t>
            </a:r>
          </a:p>
          <a:p>
            <a:pPr lvl="1"/>
            <a:endParaRPr lang="en-US" sz="1200" dirty="0">
              <a:solidFill>
                <a:srgbClr val="000000"/>
              </a:solidFill>
              <a:latin typeface="Times" pitchFamily="2" charset="0"/>
            </a:endParaRP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checkout master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merge release</a:t>
            </a:r>
          </a:p>
          <a:p>
            <a:pPr lvl="1"/>
            <a:endParaRPr lang="en-US" sz="1200" dirty="0">
              <a:solidFill>
                <a:srgbClr val="000000"/>
              </a:solidFill>
              <a:latin typeface="Times" pitchFamily="2" charset="0"/>
            </a:endParaRPr>
          </a:p>
          <a:p>
            <a:pPr lvl="1"/>
            <a:r>
              <a:rPr lang="en-US" sz="1200" dirty="0">
                <a:solidFill>
                  <a:srgbClr val="000000"/>
                </a:solidFill>
                <a:latin typeface="Times" pitchFamily="2" charset="0"/>
              </a:rPr>
              <a:t>git branch --delete release</a:t>
            </a:r>
          </a:p>
        </p:txBody>
      </p:sp>
    </p:spTree>
    <p:extLst>
      <p:ext uri="{BB962C8B-B14F-4D97-AF65-F5344CB8AC3E}">
        <p14:creationId xmlns:p14="http://schemas.microsoft.com/office/powerpoint/2010/main" val="3141837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278273-CE10-E04E-9E29-9742675F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043" y="0"/>
            <a:ext cx="517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23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1E7126-74F9-BB4B-AADD-DC5CC225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 5.6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</a:t>
            </a:r>
            <a:r>
              <a:rPr kumimoji="1" lang="zh-CN" altLang="en-US" dirty="0"/>
              <a:t>分支工作流模型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886AC9-E96A-8344-99B4-B1399F8B1D43}"/>
              </a:ext>
            </a:extLst>
          </p:cNvPr>
          <p:cNvSpPr/>
          <p:nvPr/>
        </p:nvSpPr>
        <p:spPr>
          <a:xfrm>
            <a:off x="5031179" y="4074018"/>
            <a:ext cx="21296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 err="1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Github</a:t>
            </a:r>
            <a:r>
              <a:rPr lang="zh-CN" altLang="en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分支</a:t>
            </a:r>
            <a:r>
              <a:rPr lang="zh-CN" altLang="en-US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模型</a:t>
            </a:r>
            <a:endParaRPr lang="en" altLang="zh-CN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9A3AA8-9511-174B-A82A-13B528AE1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530" y="1842686"/>
            <a:ext cx="9525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17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850EC-A28F-5A49-920D-416BB91C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 6 </a:t>
            </a:r>
            <a:r>
              <a:rPr kumimoji="1" lang="zh-CN" altLang="en-US" dirty="0"/>
              <a:t>使用建议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D5696D-E907-8A44-A0B9-29148844B15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95553" y="1484740"/>
            <a:ext cx="9469726" cy="3994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不到万不得已，不要跨分支提交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不建议留任何未提交文件就去拉取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不要把系统临时文件，开发工具配置文件，项目配置文件，执行结果文件，编译过程文件，压缩优化文件，日志文件等等，反正是大部分开发者人一眼看不懂内容的文件，或者肯定会和队友冲突的文件，扔到</a:t>
            </a:r>
            <a:r>
              <a:rPr lang="en" altLang="zh-CN" dirty="0"/>
              <a:t>git</a:t>
            </a:r>
            <a:r>
              <a:rPr lang="zh-CN" altLang="en-US" dirty="0"/>
              <a:t>远程区上去，这样会制造百分百麻烦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除了部署服务器的</a:t>
            </a:r>
            <a:r>
              <a:rPr lang="en" altLang="zh-CN" dirty="0"/>
              <a:t>pull</a:t>
            </a:r>
            <a:r>
              <a:rPr lang="zh-CN" altLang="en-US" dirty="0"/>
              <a:t>的默认策略为</a:t>
            </a:r>
            <a:r>
              <a:rPr lang="en" altLang="zh-CN" dirty="0"/>
              <a:t>rebase</a:t>
            </a:r>
            <a:r>
              <a:rPr lang="zh-CN" altLang="en-US" dirty="0"/>
              <a:t>外，请默认</a:t>
            </a:r>
            <a:r>
              <a:rPr lang="en" altLang="zh-CN" dirty="0"/>
              <a:t>pull</a:t>
            </a:r>
            <a:r>
              <a:rPr lang="zh-CN" altLang="en-US" dirty="0"/>
              <a:t>的策略为</a:t>
            </a:r>
            <a:r>
              <a:rPr lang="en" altLang="zh-CN" dirty="0"/>
              <a:t>merge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推送前，一定确认还有没有文件没有提交，然后才是，看清楚推送的是谁到谁</a:t>
            </a:r>
          </a:p>
          <a:p>
            <a:br>
              <a:rPr lang="zh-CN" altLang="en-US" dirty="0"/>
            </a:b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8587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5155" y="2797697"/>
            <a:ext cx="9217024" cy="61419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9600" dirty="0"/>
              <a:t>谢谢大家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55502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38" y="0"/>
            <a:ext cx="11743762" cy="1179288"/>
          </a:xfrm>
        </p:spPr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版本管理的历史</a:t>
            </a:r>
            <a:endParaRPr lang="en-US" dirty="0"/>
          </a:p>
        </p:txBody>
      </p:sp>
      <p:pic>
        <p:nvPicPr>
          <p:cNvPr id="3074" name="Picture 2" descr="¬å°çæ¬æ§å¶å¾è§£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7" y="2495773"/>
            <a:ext cx="3146834" cy="268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ä¸­åççæ¬æ§å¶å¾è§£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568" y="2495773"/>
            <a:ext cx="3734864" cy="259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å¸å¼çæ¬æ§å¶å¾è§£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721" y="1721224"/>
            <a:ext cx="3466597" cy="415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47B79B9-75E0-EE45-9BA9-DA2926D9A346}"/>
              </a:ext>
            </a:extLst>
          </p:cNvPr>
          <p:cNvSpPr/>
          <p:nvPr/>
        </p:nvSpPr>
        <p:spPr>
          <a:xfrm>
            <a:off x="864198" y="5298539"/>
            <a:ext cx="2029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本地版本控制系统</a:t>
            </a:r>
            <a:endParaRPr lang="zh-CN" altLang="en-US" b="0" i="0" dirty="0">
              <a:solidFill>
                <a:srgbClr val="2F2F2F"/>
              </a:solidFill>
              <a:effectLst/>
              <a:latin typeface="-apple-system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C6E69D-A836-7A4A-B2B6-729579E3F234}"/>
              </a:ext>
            </a:extLst>
          </p:cNvPr>
          <p:cNvSpPr/>
          <p:nvPr/>
        </p:nvSpPr>
        <p:spPr>
          <a:xfrm>
            <a:off x="4747708" y="5298539"/>
            <a:ext cx="2502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集中化的版本控制系统</a:t>
            </a:r>
            <a:endParaRPr lang="zh-CN" altLang="en-US" b="0" i="0" dirty="0">
              <a:solidFill>
                <a:srgbClr val="2F2F2F"/>
              </a:solidFill>
              <a:effectLst/>
              <a:latin typeface="-apple-system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B5403A7-27A6-D24E-B25D-94A0C2B5E44C}"/>
              </a:ext>
            </a:extLst>
          </p:cNvPr>
          <p:cNvSpPr/>
          <p:nvPr/>
        </p:nvSpPr>
        <p:spPr>
          <a:xfrm>
            <a:off x="9086624" y="6045441"/>
            <a:ext cx="2346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分布式版本控制系统</a:t>
            </a:r>
            <a:endParaRPr lang="zh-CN" altLang="en-US" b="0" i="0" dirty="0">
              <a:solidFill>
                <a:srgbClr val="2F2F2F"/>
              </a:solidFill>
              <a:effectLst/>
              <a:latin typeface="-apple-syste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E10749-E2B1-1B40-89C5-B07576B99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2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8">
            <a:extLst>
              <a:ext uri="{FF2B5EF4-FFF2-40B4-BE49-F238E27FC236}">
                <a16:creationId xmlns:a16="http://schemas.microsoft.com/office/drawing/2014/main" id="{F7EC5409-4958-3A4E-A677-CC120FB9D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6991"/>
              </p:ext>
            </p:extLst>
          </p:nvPr>
        </p:nvGraphicFramePr>
        <p:xfrm>
          <a:off x="2258729" y="1654175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27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en-US" altLang="zh-CN" dirty="0"/>
              <a:t>2 Git</a:t>
            </a:r>
            <a:r>
              <a:rPr lang="zh-CN" altLang="en-US" dirty="0"/>
              <a:t>和其他</a:t>
            </a:r>
            <a:r>
              <a:rPr lang="en-US" altLang="zh-CN" dirty="0"/>
              <a:t>VCS</a:t>
            </a:r>
            <a:r>
              <a:rPr lang="zh-CN" altLang="en-US" dirty="0"/>
              <a:t>的主要区别</a:t>
            </a:r>
            <a:endParaRPr lang="en-US" dirty="0"/>
          </a:p>
        </p:txBody>
      </p:sp>
      <p:pic>
        <p:nvPicPr>
          <p:cNvPr id="2050" name="Picture 2" descr="toring data as changes to a base version of each fi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46" y="3670662"/>
            <a:ext cx="4929138" cy="191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t stores data as snapshots of the project over tim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35" y="3670662"/>
            <a:ext cx="5009943" cy="191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6FA53A1-B511-8C4C-B747-B3DC6CB85628}"/>
              </a:ext>
            </a:extLst>
          </p:cNvPr>
          <p:cNvSpPr txBox="1"/>
          <p:nvPr/>
        </p:nvSpPr>
        <p:spPr>
          <a:xfrm>
            <a:off x="807522" y="1567543"/>
            <a:ext cx="10606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一个集中控制，一个分布式；近乎所有操作都是本地执行</a:t>
            </a:r>
            <a:r>
              <a:rPr kumimoji="1" lang="en-US" altLang="zh-CN" dirty="0"/>
              <a:t>;</a:t>
            </a:r>
            <a:endParaRPr kumimoji="1" lang="zh-CN" altLang="en-US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直接记录快照，而非差异比较</a:t>
            </a:r>
            <a:r>
              <a:rPr kumimoji="1" lang="en-US" altLang="zh-CN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/>
              <a:t>Git</a:t>
            </a:r>
            <a:r>
              <a:rPr kumimoji="1" lang="zh-CN" altLang="en-US" dirty="0"/>
              <a:t>分支使用非常方便；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en" altLang="zh-CN" dirty="0"/>
              <a:t>Git </a:t>
            </a:r>
            <a:r>
              <a:rPr kumimoji="1" lang="zh-CN" altLang="en-US" dirty="0"/>
              <a:t>一般只添加数据</a:t>
            </a:r>
            <a:r>
              <a:rPr kumimoji="1" lang="en-US" altLang="zh-CN" dirty="0"/>
              <a:t>;</a:t>
            </a:r>
            <a:r>
              <a:rPr kumimoji="1" lang="zh-CN" altLang="en-US" dirty="0"/>
              <a:t>一旦你提交快照到 </a:t>
            </a:r>
            <a:r>
              <a:rPr kumimoji="1" lang="en" altLang="zh-CN" dirty="0"/>
              <a:t>Git </a:t>
            </a:r>
            <a:r>
              <a:rPr kumimoji="1" lang="zh-CN" altLang="en-US" dirty="0"/>
              <a:t>中，就难以再丢失数据，特别是如果你定期的推送数据库到其它仓库的话</a:t>
            </a:r>
            <a:r>
              <a:rPr kumimoji="1" lang="en-US" altLang="zh-CN" dirty="0"/>
              <a:t>;</a:t>
            </a:r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3872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8">
            <a:extLst>
              <a:ext uri="{FF2B5EF4-FFF2-40B4-BE49-F238E27FC236}">
                <a16:creationId xmlns:a16="http://schemas.microsoft.com/office/drawing/2014/main" id="{F7EC5409-4958-3A4E-A677-CC120FB9D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7124948"/>
              </p:ext>
            </p:extLst>
          </p:nvPr>
        </p:nvGraphicFramePr>
        <p:xfrm>
          <a:off x="2258729" y="1654175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8170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3D408-2B45-8248-A19E-06FDFFF7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 </a:t>
            </a:r>
            <a:r>
              <a:rPr lang="en-US" altLang="zh-CN" dirty="0"/>
              <a:t>3.1 Git</a:t>
            </a:r>
            <a:r>
              <a:rPr lang="zh-CN" altLang="en-US" dirty="0"/>
              <a:t>流程图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ED5F1B-91F9-4E49-889C-B7285E4E7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398" y="1329546"/>
            <a:ext cx="7345870" cy="51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31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 </a:t>
            </a:r>
            <a:r>
              <a:rPr lang="en-US" altLang="zh-CN" dirty="0"/>
              <a:t>3.2 Git</a:t>
            </a:r>
            <a:r>
              <a:rPr lang="zh-CN" altLang="en-US" dirty="0"/>
              <a:t>文件状态</a:t>
            </a:r>
            <a:endParaRPr lang="en-US" dirty="0"/>
          </a:p>
        </p:txBody>
      </p:sp>
      <p:pic>
        <p:nvPicPr>
          <p:cNvPr id="1026" name="Picture 2" descr="orking tree, staging area, and Git director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31" y="2441000"/>
            <a:ext cx="4614688" cy="254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94E7CD6-5898-3143-9949-36CBBF35C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297" y="2526276"/>
            <a:ext cx="5960172" cy="245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6178"/>
      </p:ext>
    </p:extLst>
  </p:cSld>
  <p:clrMapOvr>
    <a:masterClrMapping/>
  </p:clrMapOvr>
</p:sld>
</file>

<file path=ppt/theme/theme1.xml><?xml version="1.0" encoding="utf-8"?>
<a:theme xmlns:a="http://schemas.openxmlformats.org/drawingml/2006/main" name="Set-of-Abstract-Color-PowerPoint-Templates-Widesc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Set-of-Abstract-Color-PowerPoint-Templates-Widescreen</Template>
  <TotalTime>11873</TotalTime>
  <Words>1878</Words>
  <Application>Microsoft Macintosh PowerPoint</Application>
  <PresentationFormat>Widescreen</PresentationFormat>
  <Paragraphs>336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51" baseType="lpstr">
      <vt:lpstr>-apple-system</vt:lpstr>
      <vt:lpstr>DengXian</vt:lpstr>
      <vt:lpstr>DengXian Light</vt:lpstr>
      <vt:lpstr>맑은 고딕</vt:lpstr>
      <vt:lpstr>Microsoft Yahei</vt:lpstr>
      <vt:lpstr>Microsoft Yahei</vt:lpstr>
      <vt:lpstr>PingFang SC</vt:lpstr>
      <vt:lpstr>宋体</vt:lpstr>
      <vt:lpstr>Arial</vt:lpstr>
      <vt:lpstr>Arial Hebrew</vt:lpstr>
      <vt:lpstr>Calibri</vt:lpstr>
      <vt:lpstr>Calibri Light</vt:lpstr>
      <vt:lpstr>Menlo</vt:lpstr>
      <vt:lpstr>Times</vt:lpstr>
      <vt:lpstr>Set-of-Abstract-Color-PowerPoint-Templates-Widescreen</vt:lpstr>
      <vt:lpstr>Custom Design</vt:lpstr>
      <vt:lpstr>Office Theme</vt:lpstr>
      <vt:lpstr>独立使用Git进行代码管理</vt:lpstr>
      <vt:lpstr>   享学讲师团队</vt:lpstr>
      <vt:lpstr>PowerPoint Presentation</vt:lpstr>
      <vt:lpstr>1 版本管理的历史</vt:lpstr>
      <vt:lpstr>PowerPoint Presentation</vt:lpstr>
      <vt:lpstr>   2 Git和其他VCS的主要区别</vt:lpstr>
      <vt:lpstr>PowerPoint Presentation</vt:lpstr>
      <vt:lpstr>   3.1 Git流程图</vt:lpstr>
      <vt:lpstr>   3.2 Git文件状态</vt:lpstr>
      <vt:lpstr>  3.3 Git常用命令</vt:lpstr>
      <vt:lpstr>   3.4 Git技术栈</vt:lpstr>
      <vt:lpstr>PowerPoint Presentation</vt:lpstr>
      <vt:lpstr>   4.1 仓库创建</vt:lpstr>
      <vt:lpstr>   4.2 Git配置</vt:lpstr>
      <vt:lpstr>   4.3 编辑.gitignore</vt:lpstr>
      <vt:lpstr>   4.4 编辑本地文件</vt:lpstr>
      <vt:lpstr>   4.5 推送到远端 </vt:lpstr>
      <vt:lpstr>   4.6 分支</vt:lpstr>
      <vt:lpstr>    分支操作</vt:lpstr>
      <vt:lpstr>   4.7 回滚和删除</vt:lpstr>
      <vt:lpstr>   4.8 冲突解决</vt:lpstr>
      <vt:lpstr>    树冲突1：有同名文件存在</vt:lpstr>
      <vt:lpstr>   树冲突2：同一文件被不同的人改成不一样的名字</vt:lpstr>
      <vt:lpstr>   树冲突2：改名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5.6 Github 分支工作流模型 </vt:lpstr>
      <vt:lpstr>   6 使用建议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Gradle介绍</dc:title>
  <dc:creator>Microsoft Office User</dc:creator>
  <cp:lastModifiedBy>Microsoft Office User</cp:lastModifiedBy>
  <cp:revision>340</cp:revision>
  <dcterms:created xsi:type="dcterms:W3CDTF">2017-10-25T00:44:24Z</dcterms:created>
  <dcterms:modified xsi:type="dcterms:W3CDTF">2019-06-27T10:25:47Z</dcterms:modified>
</cp:coreProperties>
</file>